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259" r:id="rId4"/>
    <p:sldId id="288" r:id="rId5"/>
    <p:sldId id="287" r:id="rId6"/>
    <p:sldId id="291" r:id="rId7"/>
    <p:sldId id="260" r:id="rId8"/>
    <p:sldId id="285" r:id="rId9"/>
    <p:sldId id="261" r:id="rId10"/>
    <p:sldId id="262" r:id="rId11"/>
    <p:sldId id="286" r:id="rId12"/>
    <p:sldId id="264" r:id="rId13"/>
    <p:sldId id="265" r:id="rId14"/>
    <p:sldId id="266" r:id="rId15"/>
    <p:sldId id="267" r:id="rId16"/>
    <p:sldId id="268" r:id="rId17"/>
    <p:sldId id="269" r:id="rId18"/>
    <p:sldId id="276" r:id="rId19"/>
    <p:sldId id="275" r:id="rId20"/>
    <p:sldId id="273" r:id="rId21"/>
    <p:sldId id="274" r:id="rId22"/>
    <p:sldId id="270" r:id="rId23"/>
    <p:sldId id="272" r:id="rId24"/>
    <p:sldId id="271" r:id="rId25"/>
    <p:sldId id="277" r:id="rId26"/>
    <p:sldId id="278" r:id="rId27"/>
    <p:sldId id="279" r:id="rId28"/>
    <p:sldId id="280" r:id="rId29"/>
    <p:sldId id="302" r:id="rId30"/>
    <p:sldId id="281" r:id="rId31"/>
    <p:sldId id="282" r:id="rId32"/>
    <p:sldId id="283" r:id="rId33"/>
    <p:sldId id="296" r:id="rId34"/>
    <p:sldId id="300" r:id="rId35"/>
    <p:sldId id="301" r:id="rId36"/>
    <p:sldId id="298" r:id="rId37"/>
    <p:sldId id="299" r:id="rId38"/>
    <p:sldId id="297" r:id="rId39"/>
  </p:sldIdLst>
  <p:sldSz cx="12192000" cy="6858000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67021" autoAdjust="0"/>
  </p:normalViewPr>
  <p:slideViewPr>
    <p:cSldViewPr snapToGrid="0">
      <p:cViewPr varScale="1">
        <p:scale>
          <a:sx n="45" d="100"/>
          <a:sy n="45" d="100"/>
        </p:scale>
        <p:origin x="145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Relationship Id="rId5" Type="http://schemas.openxmlformats.org/officeDocument/2006/relationships/image" Target="../media/image83.wmf"/><Relationship Id="rId4" Type="http://schemas.openxmlformats.org/officeDocument/2006/relationships/image" Target="../media/image8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26F8AEA-EB83-47FB-9716-AEE99F3583BA}" type="datetimeFigureOut">
              <a:rPr lang="zh-TW" altLang="en-US"/>
              <a:pPr>
                <a:defRPr/>
              </a:pPr>
              <a:t>2021/5/9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7F1650B-559C-4DDF-87A9-C1447AF25D1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8%BF%87%E5%86%B2#cite_note-1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zh.wikipedia.org/w/index.php?title=%E6%BF%BE%E6%B3%A2%E5%99%A8_(%E4%BF%A1%E8%99%9F%E8%99%95%E7%90%86)&amp;action=edit&amp;redlink=1" TargetMode="External"/><Relationship Id="rId4" Type="http://schemas.openxmlformats.org/officeDocument/2006/relationships/hyperlink" Target="https://zh.wikipedia.org/wiki/%E6%9A%AB%E6%85%8B%E9%9F%BF%E6%87%89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F76547C-8116-4D0C-B544-61DD008C7BC9}" type="slidenum">
              <a:rPr lang="en-US" altLang="zh-TW" smtClean="0"/>
              <a:pPr/>
              <a:t>8</a:t>
            </a:fld>
            <a:endParaRPr lang="en-US" altLang="zh-TW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zh-TW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transmission-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傳遞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computerized-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電腦化的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dirty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tomography -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斷層攝影法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F1650B-559C-4DDF-87A9-C1447AF25D18}" type="slidenum">
              <a:rPr lang="zh-TW" altLang="en-US" smtClean="0"/>
              <a:pPr>
                <a:defRPr/>
              </a:pPr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0622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range</a:t>
            </a:r>
            <a:r>
              <a:rPr lang="zh-TW" altLang="en-US" dirty="0"/>
              <a:t>影像</a:t>
            </a:r>
            <a:r>
              <a:rPr lang="en-US" altLang="zh-TW" dirty="0"/>
              <a:t>-</a:t>
            </a:r>
            <a:r>
              <a:rPr lang="zh-TW" altLang="en-US" dirty="0"/>
              <a:t>距離的影像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F1650B-559C-4DDF-87A9-C1447AF25D18}" type="slidenum">
              <a:rPr lang="zh-TW" altLang="en-US" smtClean="0"/>
              <a:pPr>
                <a:defRPr/>
              </a:pPr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2923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err="1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Moire</a:t>
            </a:r>
            <a:r>
              <a:rPr lang="en-US" altLang="zh-TW" sz="12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1200" dirty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images</a:t>
            </a:r>
            <a:r>
              <a:rPr lang="en-US" altLang="zh-TW" sz="1200" dirty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zh-TW" altLang="en-US" sz="1200" dirty="0">
                <a:latin typeface="Times New Roman" pitchFamily="18" charset="0"/>
                <a:cs typeface="Times New Roman" pitchFamily="18" charset="0"/>
              </a:rPr>
              <a:t>未破壞性之檢測</a:t>
            </a:r>
            <a:r>
              <a:rPr lang="en-US" altLang="zh-TW" sz="1200" dirty="0">
                <a:latin typeface="Times New Roman" pitchFamily="18" charset="0"/>
                <a:cs typeface="Times New Roman" pitchFamily="18" charset="0"/>
              </a:rPr>
              <a:t>(ex:</a:t>
            </a:r>
            <a:r>
              <a:rPr lang="zh-TW" altLang="en-US" sz="1200" dirty="0">
                <a:latin typeface="Times New Roman" pitchFamily="18" charset="0"/>
                <a:cs typeface="Times New Roman" pitchFamily="18" charset="0"/>
              </a:rPr>
              <a:t>檢查橋樑有無偷工減料</a:t>
            </a:r>
            <a:r>
              <a:rPr lang="en-US" altLang="zh-TW" sz="1200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zh-TW" altLang="en-US" sz="1200" dirty="0">
                <a:latin typeface="Times New Roman" pitchFamily="18" charset="0"/>
                <a:cs typeface="Times New Roman" pitchFamily="18" charset="0"/>
              </a:rPr>
              <a:t>光打過去</a:t>
            </a:r>
            <a:r>
              <a:rPr lang="en-US" altLang="zh-TW" sz="1200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zh-TW" altLang="en-US" sz="1200" dirty="0">
                <a:latin typeface="Times New Roman" pitchFamily="18" charset="0"/>
                <a:cs typeface="Times New Roman" pitchFamily="18" charset="0"/>
              </a:rPr>
              <a:t>看車子過去時干擾條紋震動情況</a:t>
            </a:r>
            <a:r>
              <a:rPr lang="en-US" altLang="zh-TW" sz="1200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zh-TW" altLang="en-US" sz="1200" dirty="0">
                <a:latin typeface="Times New Roman" pitchFamily="18" charset="0"/>
                <a:cs typeface="Times New Roman" pitchFamily="18" charset="0"/>
              </a:rPr>
              <a:t>動得很厲害</a:t>
            </a:r>
            <a:r>
              <a:rPr lang="en-US" altLang="zh-TW" sz="1200" dirty="0">
                <a:latin typeface="Times New Roman" pitchFamily="18" charset="0"/>
                <a:cs typeface="Times New Roman" pitchFamily="18" charset="0"/>
              </a:rPr>
              <a:t>--&gt;weak)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F1650B-559C-4DDF-87A9-C1447AF25D18}" type="slidenum">
              <a:rPr lang="zh-TW" altLang="en-US" smtClean="0"/>
              <a:pPr>
                <a:defRPr/>
              </a:pPr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970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illusion –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幻覺、錯覺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F1650B-559C-4DDF-87A9-C1447AF25D18}" type="slidenum">
              <a:rPr lang="zh-TW" altLang="en-US" smtClean="0"/>
              <a:pPr>
                <a:defRPr/>
              </a:pPr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0184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overshoot: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過衝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，也稱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超調</a:t>
            </a:r>
            <a:r>
              <a:rPr lang="en-US" altLang="zh-TW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[1]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，是指訊號或者函數超過了預期值，是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暫態響應"/>
              </a:rPr>
              <a:t>暫態響應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的特性之一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訊號處理中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overshoot: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過衝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濾波器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輸出的最大值比輸入的最大值大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dirty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Undershoot:</a:t>
            </a:r>
            <a:r>
              <a:rPr lang="zh-TW" altLang="en-US" sz="1200" dirty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下衝</a:t>
            </a:r>
            <a:r>
              <a:rPr lang="en-US" altLang="zh-TW" sz="1200" dirty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濾波器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輸出的最小值比輸入的最小值小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F1650B-559C-4DDF-87A9-C1447AF25D18}" type="slidenum">
              <a:rPr lang="zh-TW" altLang="en-US" smtClean="0"/>
              <a:pPr>
                <a:defRPr/>
              </a:pPr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1324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acquisition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獲得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Optical axis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光軸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F1650B-559C-4DDF-87A9-C1447AF25D18}" type="slidenum">
              <a:rPr lang="zh-TW" altLang="en-US" smtClean="0"/>
              <a:pPr>
                <a:defRPr/>
              </a:pPr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169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感光元件密度高</a:t>
            </a:r>
            <a:r>
              <a:rPr lang="en-US" altLang="zh-TW" dirty="0"/>
              <a:t>-</a:t>
            </a:r>
            <a:r>
              <a:rPr lang="zh-TW" altLang="en-US" dirty="0"/>
              <a:t>解析度高</a:t>
            </a:r>
            <a:endParaRPr lang="en-US" altLang="zh-TW" dirty="0"/>
          </a:p>
          <a:p>
            <a:r>
              <a:rPr lang="zh-TW" altLang="en-US" dirty="0"/>
              <a:t>感光元件密度低</a:t>
            </a:r>
            <a:r>
              <a:rPr lang="en-US" altLang="zh-TW" dirty="0"/>
              <a:t>-</a:t>
            </a:r>
            <a:r>
              <a:rPr lang="zh-TW" altLang="en-US" dirty="0"/>
              <a:t>解析度低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F1650B-559C-4DDF-87A9-C1447AF25D18}" type="slidenum">
              <a:rPr lang="zh-TW" altLang="en-US" smtClean="0"/>
              <a:pPr>
                <a:defRPr/>
              </a:pPr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1718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spatial resolution-</a:t>
            </a:r>
            <a:r>
              <a:rPr lang="zh-TW" altLang="en-US" dirty="0"/>
              <a:t>感光元件的密度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F1650B-559C-4DDF-87A9-C1447AF25D18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2794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光的強度分成好幾階</a:t>
            </a:r>
            <a:r>
              <a:rPr lang="en-US" altLang="zh-TW" dirty="0"/>
              <a:t>0(</a:t>
            </a:r>
            <a:r>
              <a:rPr lang="zh-TW" altLang="en-US" dirty="0"/>
              <a:t>暗</a:t>
            </a:r>
            <a:r>
              <a:rPr lang="en-US" altLang="zh-TW" dirty="0"/>
              <a:t>)-255(</a:t>
            </a:r>
            <a:r>
              <a:rPr lang="zh-TW" altLang="en-US" dirty="0"/>
              <a:t>亮</a:t>
            </a:r>
            <a:r>
              <a:rPr lang="en-US" altLang="zh-TW" dirty="0"/>
              <a:t>),</a:t>
            </a:r>
            <a:r>
              <a:rPr lang="zh-TW" altLang="en-US" dirty="0"/>
              <a:t>不同階就是不同</a:t>
            </a:r>
            <a:r>
              <a:rPr lang="en-US" altLang="zh-TW" dirty="0"/>
              <a:t>resolution</a:t>
            </a:r>
          </a:p>
          <a:p>
            <a:r>
              <a:rPr lang="zh-TW" altLang="en-US" dirty="0"/>
              <a:t>一般分</a:t>
            </a:r>
            <a:r>
              <a:rPr lang="en-US" altLang="zh-TW" dirty="0"/>
              <a:t>256</a:t>
            </a:r>
            <a:r>
              <a:rPr lang="zh-TW" altLang="en-US" dirty="0"/>
              <a:t>階</a:t>
            </a:r>
            <a:endParaRPr lang="en-US" altLang="zh-TW" dirty="0"/>
          </a:p>
          <a:p>
            <a:r>
              <a:rPr lang="en-US" altLang="zh-TW" dirty="0"/>
              <a:t>False contour-</a:t>
            </a:r>
            <a:r>
              <a:rPr lang="zh-TW" altLang="en-US" dirty="0"/>
              <a:t>主要因為</a:t>
            </a:r>
            <a:r>
              <a:rPr lang="en-US" altLang="zh-TW" dirty="0"/>
              <a:t>grayscale resolution </a:t>
            </a:r>
            <a:r>
              <a:rPr lang="zh-TW" altLang="en-US" dirty="0"/>
              <a:t>低所產生</a:t>
            </a:r>
            <a:r>
              <a:rPr lang="en-US" altLang="zh-TW" dirty="0"/>
              <a:t>(</a:t>
            </a:r>
            <a:r>
              <a:rPr lang="zh-TW" altLang="en-US" dirty="0"/>
              <a:t>本不該存在的</a:t>
            </a:r>
            <a:r>
              <a:rPr lang="en-US" altLang="zh-TW" dirty="0"/>
              <a:t>contour </a:t>
            </a:r>
            <a:r>
              <a:rPr lang="zh-TW" altLang="en-US" dirty="0"/>
              <a:t>卻存在</a:t>
            </a:r>
            <a:r>
              <a:rPr lang="en-US" altLang="zh-TW" dirty="0"/>
              <a:t>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F1650B-559C-4DDF-87A9-C1447AF25D18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5765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rgb</a:t>
            </a:r>
            <a:r>
              <a:rPr lang="zh-TW" altLang="en-US" dirty="0"/>
              <a:t>各</a:t>
            </a:r>
            <a:r>
              <a:rPr lang="en-US" altLang="zh-TW" dirty="0"/>
              <a:t>1byte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990000"/>
                </a:solidFill>
                <a:latin typeface="Times New Roman" pitchFamily="18" charset="0"/>
              </a:rPr>
              <a:t>Indexed (or palette) color image </a:t>
            </a:r>
            <a:r>
              <a:rPr lang="zh-TW" altLang="en-US" sz="1200" dirty="0">
                <a:solidFill>
                  <a:srgbClr val="990000"/>
                </a:solidFill>
                <a:latin typeface="Times New Roman" pitchFamily="18" charset="0"/>
              </a:rPr>
              <a:t>中</a:t>
            </a:r>
            <a:r>
              <a:rPr lang="en-US" altLang="zh-TW" sz="1200" dirty="0">
                <a:solidFill>
                  <a:srgbClr val="990000"/>
                </a:solidFill>
                <a:latin typeface="Times New Roman" pitchFamily="18" charset="0"/>
              </a:rPr>
              <a:t>color map </a:t>
            </a:r>
            <a:r>
              <a:rPr lang="zh-TW" altLang="en-US" sz="1200" dirty="0">
                <a:solidFill>
                  <a:srgbClr val="990000"/>
                </a:solidFill>
                <a:latin typeface="Times New Roman" pitchFamily="18" charset="0"/>
              </a:rPr>
              <a:t>值要乘</a:t>
            </a:r>
            <a:r>
              <a:rPr lang="en-US" altLang="zh-TW" sz="1200" dirty="0">
                <a:solidFill>
                  <a:srgbClr val="990000"/>
                </a:solidFill>
                <a:latin typeface="Times New Roman" pitchFamily="18" charset="0"/>
              </a:rPr>
              <a:t>256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palette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調色板</a:t>
            </a:r>
            <a:endParaRPr lang="en-US" altLang="zh-TW" sz="1200" dirty="0">
              <a:solidFill>
                <a:srgbClr val="990000"/>
              </a:solidFill>
              <a:latin typeface="Times New Roman" pitchFamily="18" charset="0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F1650B-559C-4DDF-87A9-C1447AF25D18}" type="slidenum">
              <a:rPr lang="zh-TW" altLang="en-US" smtClean="0"/>
              <a:pPr>
                <a:defRPr/>
              </a:pPr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8510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radio image –</a:t>
            </a:r>
            <a:r>
              <a:rPr lang="zh-TW" altLang="en-US" dirty="0"/>
              <a:t>長波影像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F1650B-559C-4DDF-87A9-C1447AF25D18}" type="slidenum">
              <a:rPr lang="zh-TW" altLang="en-US" smtClean="0"/>
              <a:pPr>
                <a:defRPr/>
              </a:pPr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1082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Ultrasound images</a:t>
            </a:r>
            <a:r>
              <a:rPr lang="en-US" altLang="zh-TW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TW" altLang="en-US" sz="1200" dirty="0">
                <a:latin typeface="Times New Roman" pitchFamily="18" charset="0"/>
                <a:cs typeface="Times New Roman" pitchFamily="18" charset="0"/>
              </a:rPr>
              <a:t>超音波影像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F1650B-559C-4DDF-87A9-C1447AF25D18}" type="slidenum">
              <a:rPr lang="zh-TW" altLang="en-US" smtClean="0"/>
              <a:pPr>
                <a:defRPr/>
              </a:pPr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2806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Ultraviolet images</a:t>
            </a:r>
            <a:r>
              <a:rPr lang="en-US" altLang="zh-TW" sz="1200" dirty="0">
                <a:latin typeface="Times New Roman" pitchFamily="18" charset="0"/>
                <a:cs typeface="Times New Roman" pitchFamily="18" charset="0"/>
              </a:rPr>
              <a:t> –</a:t>
            </a:r>
            <a:r>
              <a:rPr lang="zh-TW" altLang="en-US" sz="1200" dirty="0">
                <a:latin typeface="Times New Roman" pitchFamily="18" charset="0"/>
                <a:cs typeface="Times New Roman" pitchFamily="18" charset="0"/>
              </a:rPr>
              <a:t>紫外線影像</a:t>
            </a:r>
            <a:r>
              <a:rPr lang="en-US" altLang="zh-TW" sz="1200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zh-TW" altLang="en-US" sz="1200" dirty="0">
                <a:latin typeface="Times New Roman" pitchFamily="18" charset="0"/>
                <a:cs typeface="Times New Roman" pitchFamily="18" charset="0"/>
              </a:rPr>
              <a:t>通常分析細菌、植物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F1650B-559C-4DDF-87A9-C1447AF25D18}" type="slidenum">
              <a:rPr lang="zh-TW" altLang="en-US" smtClean="0"/>
              <a:pPr>
                <a:defRPr/>
              </a:pPr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857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981EE0-42B9-4C8B-8DF2-280B1BF2F626}" type="datetimeFigureOut">
              <a:rPr lang="zh-TW" altLang="en-US"/>
              <a:pPr>
                <a:defRPr/>
              </a:pPr>
              <a:t>2021/5/9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A229B1-26FD-42A5-B831-5C6A16BA1A1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F4316B-044C-476E-B817-6729DE771C0F}" type="datetimeFigureOut">
              <a:rPr lang="zh-TW" altLang="en-US"/>
              <a:pPr>
                <a:defRPr/>
              </a:pPr>
              <a:t>2021/5/9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8A61F5-7FB5-4E99-A8DB-1F20D142452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DD182-5E14-40BA-A32E-A66C49950E7D}" type="datetimeFigureOut">
              <a:rPr lang="zh-TW" altLang="en-US"/>
              <a:pPr>
                <a:defRPr/>
              </a:pPr>
              <a:t>2021/5/9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E3D96-135A-4E7E-B441-5E9175517A1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1-</a:t>
            </a:r>
            <a:fld id="{B98518F9-8685-4B15-9BA3-862AE78E84F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859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609600" y="3938589"/>
            <a:ext cx="5384800" cy="21875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1-</a:t>
            </a:r>
            <a:fld id="{76156228-A043-420B-9A3E-69CD9A6791F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011B35-E8B6-4E6B-8D48-BAAD52F7D0D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757254-D5DA-4790-BF31-B7C75F1B612F}" type="datetimeFigureOut">
              <a:rPr lang="zh-TW" altLang="en-US"/>
              <a:pPr>
                <a:defRPr/>
              </a:pPr>
              <a:t>2021/5/9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CABA1-F287-42FD-9896-6C37E7FDD72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8421F-E32D-4D16-A675-D1874C7E45E0}" type="datetimeFigureOut">
              <a:rPr lang="zh-TW" altLang="en-US"/>
              <a:pPr>
                <a:defRPr/>
              </a:pPr>
              <a:t>2021/5/9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CF044D-5D5C-4916-B997-87F13ACA052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F17A15-1AEB-466D-B1B1-EDFA68ABF36F}" type="datetimeFigureOut">
              <a:rPr lang="zh-TW" altLang="en-US"/>
              <a:pPr>
                <a:defRPr/>
              </a:pPr>
              <a:t>2021/5/9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A1BDC-4835-4338-A168-26351EB75846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BB2359-1A0D-401E-B28E-29C63295B50C}" type="datetimeFigureOut">
              <a:rPr lang="zh-TW" altLang="en-US"/>
              <a:pPr>
                <a:defRPr/>
              </a:pPr>
              <a:t>2021/5/9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6D7CA5-3A73-4595-9667-55005EA3CE71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797ABD-EB74-4C74-AEF9-59F9858963C6}" type="datetimeFigureOut">
              <a:rPr lang="zh-TW" altLang="en-US"/>
              <a:pPr>
                <a:defRPr/>
              </a:pPr>
              <a:t>2021/5/9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364AE-C26E-4B63-9FF6-FAD3F1DE2A4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EE0809-A940-4EA5-959B-B44ED41F7332}" type="datetimeFigureOut">
              <a:rPr lang="zh-TW" altLang="en-US"/>
              <a:pPr>
                <a:defRPr/>
              </a:pPr>
              <a:t>2021/5/9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2A930-D67C-43AC-9A28-44A1C8E0BF2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3E96F-9668-4344-95C7-5DF5D35238D7}" type="datetimeFigureOut">
              <a:rPr lang="zh-TW" altLang="en-US"/>
              <a:pPr>
                <a:defRPr/>
              </a:pPr>
              <a:t>2021/5/9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617B8-FABE-40DA-A6C1-389E81AD7B0F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9E93A-2FE7-4074-A78A-C743D11BE282}" type="datetimeFigureOut">
              <a:rPr lang="zh-TW" altLang="en-US"/>
              <a:pPr>
                <a:defRPr/>
              </a:pPr>
              <a:t>2021/5/9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ABFD0-91C8-40A1-B0ED-0FA7914F822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版面配置區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8435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91C4C17-ABE2-413D-BAA3-386CE7388161}" type="datetimeFigureOut">
              <a:rPr lang="zh-TW" altLang="en-US"/>
              <a:pPr>
                <a:defRPr/>
              </a:pPr>
              <a:t>2021/5/9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60C8AA5-9BA9-48E0-B2A8-6600019C744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新細明體" charset="-12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新細明體" charset="-12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新細明體" charset="-12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新細明體" charset="-12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新細明體" charset="-12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新細明體" charset="-12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新細明體" charset="-12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新細明體" charset="-12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1.png"/><Relationship Id="rId4" Type="http://schemas.openxmlformats.org/officeDocument/2006/relationships/image" Target="../media/image4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62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8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80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82.wmf"/><Relationship Id="rId4" Type="http://schemas.openxmlformats.org/officeDocument/2006/relationships/image" Target="../media/image79.wmf"/><Relationship Id="rId9" Type="http://schemas.openxmlformats.org/officeDocument/2006/relationships/oleObject" Target="../embeddings/oleObject11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png"/><Relationship Id="rId11" Type="http://schemas.openxmlformats.org/officeDocument/2006/relationships/image" Target="../media/image27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BA32EAB6-E831-4ACC-9408-AB38ED3EB23B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13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22550" y="1147763"/>
            <a:ext cx="6451600" cy="1216025"/>
          </a:xfrm>
        </p:spPr>
        <p:txBody>
          <a:bodyPr/>
          <a:lstStyle/>
          <a:p>
            <a:pPr algn="l" eaLnBrk="1" hangingPunct="1"/>
            <a:r>
              <a:rPr lang="en-US" altLang="zh-TW" sz="3200" b="1">
                <a:latin typeface="Times New Roman" pitchFamily="18" charset="0"/>
                <a:cs typeface="Times New Roman" pitchFamily="18" charset="0"/>
              </a:rPr>
              <a:t>1.1. Images and Pictures</a:t>
            </a:r>
          </a:p>
          <a:p>
            <a:pPr algn="l" eaLnBrk="1" hangingPunct="1"/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        An image is worth thousands of word</a:t>
            </a:r>
          </a:p>
        </p:txBody>
      </p:sp>
      <p:sp>
        <p:nvSpPr>
          <p:cNvPr id="1137" name="Rectangle 5"/>
          <p:cNvSpPr>
            <a:spLocks noChangeArrowheads="1"/>
          </p:cNvSpPr>
          <p:nvPr/>
        </p:nvSpPr>
        <p:spPr bwMode="auto">
          <a:xfrm>
            <a:off x="2024063" y="157162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graphicFrame>
        <p:nvGraphicFramePr>
          <p:cNvPr id="1134" name="Object 110"/>
          <p:cNvGraphicFramePr>
            <a:graphicFrameLocks noChangeAspect="1"/>
          </p:cNvGraphicFramePr>
          <p:nvPr/>
        </p:nvGraphicFramePr>
        <p:xfrm>
          <a:off x="3813175" y="2459038"/>
          <a:ext cx="4273550" cy="370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" r:id="rId3" imgW="5266143" imgH="2816619" progId="">
                  <p:embed/>
                </p:oleObj>
              </mc:Choice>
              <mc:Fallback>
                <p:oleObj r:id="rId3" imgW="5266143" imgH="2816619" progId="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3175" y="2459038"/>
                        <a:ext cx="4273550" cy="3705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279775" y="503238"/>
            <a:ext cx="5138738" cy="54927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kumimoji="0" lang="en-US" altLang="zh-TW" sz="3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Chapter 1: Introduction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393A0E47-AA60-434A-8545-F1572351B214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9698" name="Rectangle 7"/>
          <p:cNvSpPr>
            <a:spLocks noChangeArrowheads="1"/>
          </p:cNvSpPr>
          <p:nvPr/>
        </p:nvSpPr>
        <p:spPr bwMode="auto">
          <a:xfrm>
            <a:off x="1919288" y="393700"/>
            <a:ext cx="6624637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zh-TW" sz="3200" b="1">
                <a:latin typeface="Times New Roman" pitchFamily="18" charset="0"/>
              </a:rPr>
              <a:t>1.3 Image Acquisition and Sampling</a:t>
            </a:r>
          </a:p>
        </p:txBody>
      </p:sp>
      <p:pic>
        <p:nvPicPr>
          <p:cNvPr id="29699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11675" y="4789488"/>
            <a:ext cx="4810125" cy="165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Rectangle 10"/>
          <p:cNvSpPr>
            <a:spLocks noChangeArrowheads="1"/>
          </p:cNvSpPr>
          <p:nvPr/>
        </p:nvSpPr>
        <p:spPr bwMode="auto">
          <a:xfrm>
            <a:off x="2063750" y="4694238"/>
            <a:ext cx="1944688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TW" sz="2800" b="1">
                <a:solidFill>
                  <a:srgbClr val="009900"/>
                </a:solidFill>
                <a:latin typeface="Times New Roman" pitchFamily="18" charset="0"/>
              </a:rPr>
              <a:t>Cameras</a:t>
            </a:r>
          </a:p>
        </p:txBody>
      </p:sp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288" y="909638"/>
            <a:ext cx="4378325" cy="561975"/>
          </a:xfrm>
        </p:spPr>
        <p:txBody>
          <a:bodyPr/>
          <a:lstStyle/>
          <a:p>
            <a:pPr eaLnBrk="1" hangingPunct="1"/>
            <a:r>
              <a:rPr lang="en-US" altLang="zh-TW" sz="2800" b="1">
                <a:latin typeface="Times New Roman" pitchFamily="18" charset="0"/>
                <a:cs typeface="Times New Roman" pitchFamily="18" charset="0"/>
              </a:rPr>
              <a:t>1.3.1  Image Acquisition </a:t>
            </a:r>
          </a:p>
        </p:txBody>
      </p:sp>
      <p:pic>
        <p:nvPicPr>
          <p:cNvPr id="29702" name="圖片 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92488" y="1471613"/>
            <a:ext cx="5810250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3" name="Rectangle 10"/>
          <p:cNvSpPr>
            <a:spLocks noChangeArrowheads="1"/>
          </p:cNvSpPr>
          <p:nvPr/>
        </p:nvSpPr>
        <p:spPr bwMode="auto">
          <a:xfrm>
            <a:off x="2063750" y="1550988"/>
            <a:ext cx="2303463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TW" sz="2800" b="1">
                <a:solidFill>
                  <a:srgbClr val="009900"/>
                </a:solidFill>
                <a:latin typeface="Times New Roman" pitchFamily="18" charset="0"/>
              </a:rPr>
              <a:t>Human eye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投影片編號版面配置區 6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1611FB5A-578D-4FEE-A590-E0F125A8FBE8}" type="slidenum">
              <a:rPr kumimoji="1" lang="en-US" altLang="zh-TW" sz="1400" smtClean="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0722" name="Rectangle 2"/>
          <p:cNvSpPr txBox="1">
            <a:spLocks noChangeArrowheads="1"/>
          </p:cNvSpPr>
          <p:nvPr/>
        </p:nvSpPr>
        <p:spPr bwMode="auto">
          <a:xfrm>
            <a:off x="1978025" y="427038"/>
            <a:ext cx="31305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457200" indent="-457200">
              <a:lnSpc>
                <a:spcPts val="4000"/>
              </a:lnSpc>
              <a:buFontTx/>
              <a:buChar char="•"/>
            </a:pPr>
            <a:r>
              <a:rPr lang="en-US" altLang="zh-TW" sz="2800" b="1">
                <a:solidFill>
                  <a:srgbClr val="009900"/>
                </a:solidFill>
                <a:latin typeface="Times New Roman" pitchFamily="18" charset="0"/>
              </a:rPr>
              <a:t>Digital cameras </a:t>
            </a:r>
          </a:p>
        </p:txBody>
      </p:sp>
      <p:sp>
        <p:nvSpPr>
          <p:cNvPr id="30723" name="Rectangle 2"/>
          <p:cNvSpPr txBox="1">
            <a:spLocks noChangeArrowheads="1"/>
          </p:cNvSpPr>
          <p:nvPr/>
        </p:nvSpPr>
        <p:spPr bwMode="auto">
          <a:xfrm>
            <a:off x="2384425" y="942975"/>
            <a:ext cx="622617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ts val="4000"/>
              </a:lnSpc>
            </a:pPr>
            <a:r>
              <a:rPr lang="en-US" altLang="zh-TW" sz="2800">
                <a:latin typeface="Times New Roman" pitchFamily="18" charset="0"/>
              </a:rPr>
              <a:t> CCD    (charge-coupled device) cameras, </a:t>
            </a:r>
          </a:p>
        </p:txBody>
      </p:sp>
      <p:sp>
        <p:nvSpPr>
          <p:cNvPr id="30724" name="Rectangle 2"/>
          <p:cNvSpPr txBox="1">
            <a:spLocks noChangeArrowheads="1"/>
          </p:cNvSpPr>
          <p:nvPr/>
        </p:nvSpPr>
        <p:spPr bwMode="auto">
          <a:xfrm>
            <a:off x="2441575" y="1562100"/>
            <a:ext cx="5553075" cy="111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ts val="4000"/>
              </a:lnSpc>
            </a:pPr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CMOS (complementary metal oxide </a:t>
            </a:r>
          </a:p>
          <a:p>
            <a:pPr>
              <a:lnSpc>
                <a:spcPts val="4000"/>
              </a:lnSpc>
            </a:pPr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              semiconductor) camera </a:t>
            </a:r>
          </a:p>
        </p:txBody>
      </p:sp>
      <p:pic>
        <p:nvPicPr>
          <p:cNvPr id="30725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59325" y="2735263"/>
            <a:ext cx="2192338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6" name="Rectangle 15"/>
          <p:cNvSpPr>
            <a:spLocks noChangeArrowheads="1"/>
          </p:cNvSpPr>
          <p:nvPr/>
        </p:nvSpPr>
        <p:spPr bwMode="auto">
          <a:xfrm>
            <a:off x="3068638" y="3792538"/>
            <a:ext cx="1728787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ts val="2000"/>
              </a:lnSpc>
            </a:pPr>
            <a:r>
              <a:rPr lang="en-US" altLang="zh-TW" sz="2400">
                <a:solidFill>
                  <a:schemeClr val="tx2"/>
                </a:solidFill>
                <a:latin typeface="Times New Roman" pitchFamily="18" charset="0"/>
              </a:rPr>
              <a:t>Sensor array</a:t>
            </a:r>
          </a:p>
        </p:txBody>
      </p:sp>
      <p:sp>
        <p:nvSpPr>
          <p:cNvPr id="30727" name="Rectangle 15"/>
          <p:cNvSpPr>
            <a:spLocks noChangeArrowheads="1"/>
          </p:cNvSpPr>
          <p:nvPr/>
        </p:nvSpPr>
        <p:spPr bwMode="auto">
          <a:xfrm>
            <a:off x="3387725" y="2863850"/>
            <a:ext cx="969963" cy="74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ts val="2000"/>
              </a:lnSpc>
            </a:pPr>
            <a:r>
              <a:rPr lang="en-US" altLang="zh-TW" sz="2400">
                <a:solidFill>
                  <a:schemeClr val="tx2"/>
                </a:solidFill>
                <a:latin typeface="Times New Roman" pitchFamily="18" charset="0"/>
              </a:rPr>
              <a:t>Image</a:t>
            </a:r>
          </a:p>
          <a:p>
            <a:pPr>
              <a:lnSpc>
                <a:spcPts val="2000"/>
              </a:lnSpc>
            </a:pPr>
            <a:r>
              <a:rPr lang="en-US" altLang="zh-TW" sz="2400">
                <a:solidFill>
                  <a:schemeClr val="tx2"/>
                </a:solidFill>
                <a:latin typeface="Times New Roman" pitchFamily="18" charset="0"/>
              </a:rPr>
              <a:t>plane</a:t>
            </a:r>
          </a:p>
        </p:txBody>
      </p:sp>
      <p:sp>
        <p:nvSpPr>
          <p:cNvPr id="21" name="向右箭號 20"/>
          <p:cNvSpPr/>
          <p:nvPr/>
        </p:nvSpPr>
        <p:spPr>
          <a:xfrm>
            <a:off x="4319588" y="3211513"/>
            <a:ext cx="439737" cy="46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sp>
        <p:nvSpPr>
          <p:cNvPr id="22" name="向下箭號 21"/>
          <p:cNvSpPr/>
          <p:nvPr/>
        </p:nvSpPr>
        <p:spPr>
          <a:xfrm>
            <a:off x="3887788" y="3563938"/>
            <a:ext cx="44450" cy="20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/>
          </a:p>
        </p:txBody>
      </p:sp>
      <p:pic>
        <p:nvPicPr>
          <p:cNvPr id="30730" name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8700" y="4149725"/>
            <a:ext cx="2501900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1" name="圖片 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13050" y="4205288"/>
            <a:ext cx="2532063" cy="217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32" name="Rectangle 16"/>
          <p:cNvSpPr>
            <a:spLocks noChangeArrowheads="1"/>
          </p:cNvSpPr>
          <p:nvPr/>
        </p:nvSpPr>
        <p:spPr bwMode="auto">
          <a:xfrm>
            <a:off x="6429375" y="3717925"/>
            <a:ext cx="1655763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TW" sz="2400">
                <a:solidFill>
                  <a:schemeClr val="tx2"/>
                </a:solidFill>
                <a:latin typeface="Times New Roman" pitchFamily="18" charset="0"/>
              </a:rPr>
              <a:t>Image array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投影片編號版面配置區 6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F376220F-D18A-47DE-AAC8-23511E4CA900}" type="slidenum">
              <a:rPr kumimoji="1" lang="en-US" altLang="zh-TW" sz="1400" smtClean="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112963" y="385763"/>
            <a:ext cx="2663825" cy="561975"/>
          </a:xfrm>
        </p:spPr>
        <p:txBody>
          <a:bodyPr/>
          <a:lstStyle/>
          <a:p>
            <a:pPr eaLnBrk="1" hangingPunct="1"/>
            <a:r>
              <a:rPr lang="en-US" altLang="zh-TW" sz="2800" b="1">
                <a:latin typeface="Times New Roman" pitchFamily="18" charset="0"/>
                <a:cs typeface="Times New Roman" pitchFamily="18" charset="0"/>
              </a:rPr>
              <a:t>1.3.2  Sampling </a:t>
            </a:r>
          </a:p>
        </p:txBody>
      </p:sp>
      <p:sp>
        <p:nvSpPr>
          <p:cNvPr id="31747" name="Rectangle 14"/>
          <p:cNvSpPr>
            <a:spLocks noChangeArrowheads="1"/>
          </p:cNvSpPr>
          <p:nvPr/>
        </p:nvSpPr>
        <p:spPr bwMode="auto">
          <a:xfrm>
            <a:off x="2254250" y="858838"/>
            <a:ext cx="7920038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TW" sz="2800">
                <a:solidFill>
                  <a:schemeClr val="tx2"/>
                </a:solidFill>
                <a:latin typeface="Times New Roman" pitchFamily="18" charset="0"/>
              </a:rPr>
              <a:t>-- transforms a continuous function into a discrete one  </a:t>
            </a:r>
          </a:p>
        </p:txBody>
      </p:sp>
      <p:sp>
        <p:nvSpPr>
          <p:cNvPr id="31748" name="Text Box 7"/>
          <p:cNvSpPr txBox="1">
            <a:spLocks noChangeArrowheads="1"/>
          </p:cNvSpPr>
          <p:nvPr/>
        </p:nvSpPr>
        <p:spPr bwMode="auto">
          <a:xfrm>
            <a:off x="2112963" y="1444625"/>
            <a:ext cx="3403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altLang="zh-TW" sz="2800" b="1">
                <a:solidFill>
                  <a:srgbClr val="009900"/>
                </a:solidFill>
                <a:latin typeface="Times New Roman" pitchFamily="18" charset="0"/>
              </a:rPr>
              <a:t>  Spatial Resolution</a:t>
            </a:r>
            <a:endParaRPr lang="en-US" altLang="zh-TW" sz="2800">
              <a:solidFill>
                <a:srgbClr val="009900"/>
              </a:solidFill>
              <a:latin typeface="Times New Roman" pitchFamily="18" charset="0"/>
            </a:endParaRPr>
          </a:p>
        </p:txBody>
      </p:sp>
      <p:pic>
        <p:nvPicPr>
          <p:cNvPr id="31749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06713" y="2143125"/>
            <a:ext cx="6157912" cy="407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278077DF-8C8C-435C-B7BE-4E84E4F52A10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30413" y="404813"/>
            <a:ext cx="6080125" cy="647700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TW" sz="2800" b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  Grayscale resolution (Quantization)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90775" y="1243013"/>
            <a:ext cx="1800225" cy="194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64025" y="1243013"/>
            <a:ext cx="1728788" cy="194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64250" y="1243013"/>
            <a:ext cx="1728788" cy="193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923213" y="1243013"/>
            <a:ext cx="1698625" cy="194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430463" y="3475038"/>
            <a:ext cx="180022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6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295775" y="3475038"/>
            <a:ext cx="1719263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7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103938" y="3475038"/>
            <a:ext cx="1719262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8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896225" y="3475038"/>
            <a:ext cx="1697038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9" name="Text Box 11"/>
          <p:cNvSpPr txBox="1">
            <a:spLocks noChangeArrowheads="1"/>
          </p:cNvSpPr>
          <p:nvPr/>
        </p:nvSpPr>
        <p:spPr bwMode="auto">
          <a:xfrm>
            <a:off x="7248525" y="5570538"/>
            <a:ext cx="2735263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800" b="1">
                <a:solidFill>
                  <a:srgbClr val="990000"/>
                </a:solidFill>
                <a:latin typeface="Times New Roman" pitchFamily="18" charset="0"/>
              </a:rPr>
              <a:t>False contours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1B867318-C553-4DE6-AE0F-CF3AF0A55414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3379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33825" y="909638"/>
            <a:ext cx="5257800" cy="324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1200" y="4430713"/>
            <a:ext cx="2232025" cy="187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56363" y="4437063"/>
            <a:ext cx="2201862" cy="187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7" name="Rectangle 10"/>
          <p:cNvSpPr>
            <a:spLocks noChangeArrowheads="1"/>
          </p:cNvSpPr>
          <p:nvPr/>
        </p:nvSpPr>
        <p:spPr bwMode="auto">
          <a:xfrm>
            <a:off x="1954213" y="1103313"/>
            <a:ext cx="300355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zh-TW" sz="2800" b="1">
                <a:solidFill>
                  <a:srgbClr val="009900"/>
                </a:solidFill>
                <a:latin typeface="Times New Roman" pitchFamily="18" charset="0"/>
              </a:rPr>
              <a:t>Imaging model </a:t>
            </a:r>
          </a:p>
        </p:txBody>
      </p:sp>
      <p:sp>
        <p:nvSpPr>
          <p:cNvPr id="33798" name="Rectangle 7"/>
          <p:cNvSpPr>
            <a:spLocks noChangeArrowheads="1"/>
          </p:cNvSpPr>
          <p:nvPr/>
        </p:nvSpPr>
        <p:spPr bwMode="auto">
          <a:xfrm>
            <a:off x="1865313" y="404813"/>
            <a:ext cx="58150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</a:pPr>
            <a:r>
              <a:rPr lang="en-US" altLang="zh-TW" sz="3200" b="1">
                <a:latin typeface="Times New Roman" pitchFamily="18" charset="0"/>
              </a:rPr>
              <a:t>1.4  Images and Digital Images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投影片編號版面配置區 6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06ABEC48-5238-4108-AB4C-166A350FE5DE}" type="slidenum">
              <a:rPr kumimoji="1" lang="en-US" altLang="zh-TW" sz="1400" smtClean="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16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66988" y="366713"/>
            <a:ext cx="6424612" cy="1119187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altLang="zh-TW" b="1">
                <a:latin typeface="Times New Roman" pitchFamily="18" charset="0"/>
                <a:cs typeface="Times New Roman" pitchFamily="18" charset="0"/>
              </a:rPr>
              <a:t>Scene</a:t>
            </a:r>
            <a:r>
              <a:rPr lang="en-US" altLang="zh-TW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TW" b="1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TW">
                <a:latin typeface="Times New Roman" pitchFamily="18" charset="0"/>
                <a:cs typeface="Times New Roman" pitchFamily="18" charset="0"/>
              </a:rPr>
              <a:t>a 3-D continuous function, g(</a:t>
            </a:r>
            <a:r>
              <a:rPr lang="en-US" altLang="zh-TW" i="1">
                <a:latin typeface="Times New Roman" pitchFamily="18" charset="0"/>
                <a:cs typeface="Times New Roman" pitchFamily="18" charset="0"/>
              </a:rPr>
              <a:t>x,y,z</a:t>
            </a:r>
            <a:r>
              <a:rPr lang="en-US" altLang="zh-TW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pPr marL="0" indent="0" eaLnBrk="1" hangingPunct="1">
              <a:buFont typeface="Arial" charset="0"/>
              <a:buNone/>
            </a:pPr>
            <a:r>
              <a:rPr lang="en-US" altLang="zh-TW" b="1">
                <a:latin typeface="Times New Roman" pitchFamily="18" charset="0"/>
                <a:cs typeface="Times New Roman" pitchFamily="18" charset="0"/>
              </a:rPr>
              <a:t>Image</a:t>
            </a:r>
            <a:r>
              <a:rPr lang="en-US" altLang="zh-TW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TW" b="1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TW">
                <a:latin typeface="Times New Roman" pitchFamily="18" charset="0"/>
                <a:cs typeface="Times New Roman" pitchFamily="18" charset="0"/>
              </a:rPr>
              <a:t>a 2-D continuous function, </a:t>
            </a:r>
            <a:r>
              <a:rPr lang="en-US" altLang="zh-TW" i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TW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TW" i="1">
                <a:latin typeface="Times New Roman" pitchFamily="18" charset="0"/>
                <a:cs typeface="Times New Roman" pitchFamily="18" charset="0"/>
              </a:rPr>
              <a:t>x,y</a:t>
            </a:r>
            <a:r>
              <a:rPr lang="en-US" altLang="zh-TW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graphicFrame>
        <p:nvGraphicFramePr>
          <p:cNvPr id="2159" name="Object 111"/>
          <p:cNvGraphicFramePr>
            <a:graphicFrameLocks noGrp="1" noChangeAspect="1"/>
          </p:cNvGraphicFramePr>
          <p:nvPr>
            <p:ph sz="half" idx="2"/>
          </p:nvPr>
        </p:nvGraphicFramePr>
        <p:xfrm>
          <a:off x="3073400" y="2786063"/>
          <a:ext cx="2663825" cy="222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2" r:id="rId3" imgW="5962493" imgH="3189064" progId="">
                  <p:embed/>
                </p:oleObj>
              </mc:Choice>
              <mc:Fallback>
                <p:oleObj r:id="rId3" imgW="5962493" imgH="3189064" progId="">
                  <p:embed/>
                  <p:pic>
                    <p:nvPicPr>
                      <p:cNvPr id="0" name="Picture 1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3400" y="2786063"/>
                        <a:ext cx="2663825" cy="222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2" name="Text Box 10"/>
          <p:cNvSpPr txBox="1">
            <a:spLocks noChangeArrowheads="1"/>
          </p:cNvSpPr>
          <p:nvPr/>
        </p:nvSpPr>
        <p:spPr bwMode="auto">
          <a:xfrm>
            <a:off x="2570163" y="2200275"/>
            <a:ext cx="99853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400">
                <a:latin typeface="Times New Roman" pitchFamily="18" charset="0"/>
              </a:rPr>
              <a:t>Origin</a:t>
            </a:r>
          </a:p>
          <a:p>
            <a:r>
              <a:rPr lang="en-US" altLang="zh-TW" sz="2400"/>
              <a:t>    </a:t>
            </a:r>
            <a:r>
              <a:rPr lang="en-US" altLang="zh-TW">
                <a:solidFill>
                  <a:srgbClr val="FF0000"/>
                </a:solidFill>
              </a:rPr>
              <a:t>○</a:t>
            </a:r>
          </a:p>
        </p:txBody>
      </p:sp>
      <p:sp>
        <p:nvSpPr>
          <p:cNvPr id="2163" name="Text Box 12"/>
          <p:cNvSpPr txBox="1">
            <a:spLocks noChangeArrowheads="1"/>
          </p:cNvSpPr>
          <p:nvPr/>
        </p:nvSpPr>
        <p:spPr bwMode="auto">
          <a:xfrm>
            <a:off x="4214813" y="2236788"/>
            <a:ext cx="381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400" i="1">
                <a:latin typeface="Times New Roman" pitchFamily="18" charset="0"/>
              </a:rPr>
              <a:t>c </a:t>
            </a:r>
            <a:r>
              <a:rPr lang="en-US" altLang="zh-TW" sz="3200" i="1">
                <a:latin typeface="Times New Roman" pitchFamily="18" charset="0"/>
              </a:rPr>
              <a:t> </a:t>
            </a:r>
          </a:p>
        </p:txBody>
      </p:sp>
      <p:sp>
        <p:nvSpPr>
          <p:cNvPr id="2164" name="Text Box 13"/>
          <p:cNvSpPr txBox="1">
            <a:spLocks noChangeArrowheads="1"/>
          </p:cNvSpPr>
          <p:nvPr/>
        </p:nvSpPr>
        <p:spPr bwMode="auto">
          <a:xfrm>
            <a:off x="2643188" y="3754438"/>
            <a:ext cx="36512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800" i="1">
                <a:latin typeface="Times New Roman" pitchFamily="18" charset="0"/>
              </a:rPr>
              <a:t>r</a:t>
            </a:r>
          </a:p>
        </p:txBody>
      </p:sp>
      <p:sp>
        <p:nvSpPr>
          <p:cNvPr id="2165" name="Rectangle 4"/>
          <p:cNvSpPr txBox="1">
            <a:spLocks noChangeArrowheads="1"/>
          </p:cNvSpPr>
          <p:nvPr/>
        </p:nvSpPr>
        <p:spPr bwMode="auto">
          <a:xfrm>
            <a:off x="2711450" y="5324475"/>
            <a:ext cx="5040313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TW" sz="2800">
                <a:solidFill>
                  <a:srgbClr val="FF0000"/>
                </a:solidFill>
                <a:latin typeface="Times New Roman" pitchFamily="18" charset="0"/>
              </a:rPr>
              <a:t>Pixel:  </a:t>
            </a:r>
            <a:r>
              <a:rPr lang="en-US" altLang="zh-TW" sz="2800">
                <a:latin typeface="Times New Roman" pitchFamily="18" charset="0"/>
              </a:rPr>
              <a:t>picture element</a:t>
            </a:r>
            <a:endParaRPr lang="en-US" altLang="zh-TW" sz="2800" b="1">
              <a:latin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lang="en-US" altLang="zh-TW" sz="2800">
                <a:solidFill>
                  <a:srgbClr val="FF0000"/>
                </a:solidFill>
                <a:latin typeface="Times New Roman" pitchFamily="18" charset="0"/>
              </a:rPr>
              <a:t>Gray level:  </a:t>
            </a:r>
            <a:r>
              <a:rPr lang="en-US" altLang="zh-TW" sz="2800">
                <a:latin typeface="Times New Roman" pitchFamily="18" charset="0"/>
              </a:rPr>
              <a:t>pixel value (0 – 255)</a:t>
            </a:r>
          </a:p>
        </p:txBody>
      </p:sp>
      <p:sp>
        <p:nvSpPr>
          <p:cNvPr id="2166" name="Rectangle 4"/>
          <p:cNvSpPr txBox="1">
            <a:spLocks noChangeArrowheads="1"/>
          </p:cNvSpPr>
          <p:nvPr/>
        </p:nvSpPr>
        <p:spPr bwMode="auto">
          <a:xfrm>
            <a:off x="2565400" y="1425575"/>
            <a:ext cx="6572250" cy="56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zh-TW" sz="2800" b="1">
                <a:latin typeface="Times New Roman" pitchFamily="18" charset="0"/>
              </a:rPr>
              <a:t>Digital</a:t>
            </a:r>
            <a:r>
              <a:rPr lang="en-US" altLang="zh-TW" sz="2800">
                <a:latin typeface="Times New Roman" pitchFamily="18" charset="0"/>
              </a:rPr>
              <a:t> </a:t>
            </a:r>
            <a:r>
              <a:rPr lang="en-US" altLang="zh-TW" sz="2800" b="1">
                <a:latin typeface="Times New Roman" pitchFamily="18" charset="0"/>
              </a:rPr>
              <a:t>image</a:t>
            </a:r>
            <a:r>
              <a:rPr lang="en-US" altLang="zh-TW" sz="2800">
                <a:latin typeface="Times New Roman" pitchFamily="18" charset="0"/>
              </a:rPr>
              <a:t>: a 2-D discrete function, </a:t>
            </a:r>
            <a:r>
              <a:rPr lang="en-US" altLang="zh-TW" sz="2800" i="1">
                <a:latin typeface="Times New Roman" pitchFamily="18" charset="0"/>
              </a:rPr>
              <a:t>I</a:t>
            </a:r>
            <a:r>
              <a:rPr lang="en-US" altLang="zh-TW" sz="2800">
                <a:latin typeface="Times New Roman" pitchFamily="18" charset="0"/>
              </a:rPr>
              <a:t>(</a:t>
            </a:r>
            <a:r>
              <a:rPr lang="en-US" altLang="zh-TW" sz="2800" i="1">
                <a:latin typeface="Times New Roman" pitchFamily="18" charset="0"/>
              </a:rPr>
              <a:t>r</a:t>
            </a:r>
            <a:r>
              <a:rPr lang="en-US" altLang="zh-TW" sz="2800">
                <a:latin typeface="Times New Roman" pitchFamily="18" charset="0"/>
              </a:rPr>
              <a:t>,</a:t>
            </a:r>
            <a:r>
              <a:rPr lang="en-US" altLang="zh-TW" sz="2800" i="1">
                <a:latin typeface="Times New Roman" pitchFamily="18" charset="0"/>
              </a:rPr>
              <a:t>c</a:t>
            </a:r>
            <a:r>
              <a:rPr lang="en-US" altLang="zh-TW" sz="2800">
                <a:latin typeface="Times New Roman" pitchFamily="18" charset="0"/>
              </a:rPr>
              <a:t>)</a:t>
            </a:r>
          </a:p>
        </p:txBody>
      </p:sp>
      <p:pic>
        <p:nvPicPr>
          <p:cNvPr id="2167" name="Picture 1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91338" y="2687638"/>
            <a:ext cx="2682875" cy="2465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CEC35D75-FF86-43D2-BE6F-D015EE3DEF69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36866" name="Picture 4" descr="01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528888" y="1636713"/>
            <a:ext cx="7272337" cy="2376487"/>
          </a:xfrm>
        </p:spPr>
      </p:pic>
      <p:sp>
        <p:nvSpPr>
          <p:cNvPr id="36867" name="Text Box 5"/>
          <p:cNvSpPr txBox="1">
            <a:spLocks noChangeArrowheads="1"/>
          </p:cNvSpPr>
          <p:nvPr/>
        </p:nvSpPr>
        <p:spPr bwMode="auto">
          <a:xfrm>
            <a:off x="2052638" y="908050"/>
            <a:ext cx="31686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altLang="zh-TW" sz="2800">
                <a:solidFill>
                  <a:srgbClr val="990000"/>
                </a:solidFill>
              </a:rPr>
              <a:t>  </a:t>
            </a:r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</a:rPr>
              <a:t>Grayscale image</a:t>
            </a:r>
          </a:p>
        </p:txBody>
      </p:sp>
      <p:sp>
        <p:nvSpPr>
          <p:cNvPr id="36868" name="Rectangle 7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5194300" cy="706437"/>
          </a:xfrm>
        </p:spPr>
        <p:txBody>
          <a:bodyPr/>
          <a:lstStyle/>
          <a:p>
            <a:pPr eaLnBrk="1" hangingPunct="1"/>
            <a:r>
              <a:rPr lang="en-US" altLang="zh-TW" sz="3200" b="1">
                <a:latin typeface="Times New Roman" pitchFamily="18" charset="0"/>
                <a:cs typeface="Times New Roman" pitchFamily="18" charset="0"/>
              </a:rPr>
              <a:t>1.8  Types of Digital Images</a:t>
            </a:r>
          </a:p>
        </p:txBody>
      </p:sp>
      <p:pic>
        <p:nvPicPr>
          <p:cNvPr id="36869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8888" y="4775200"/>
            <a:ext cx="2808287" cy="169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0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21288" y="4711700"/>
            <a:ext cx="3025775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1" name="Text Box 10"/>
          <p:cNvSpPr txBox="1">
            <a:spLocks noChangeArrowheads="1"/>
          </p:cNvSpPr>
          <p:nvPr/>
        </p:nvSpPr>
        <p:spPr bwMode="auto">
          <a:xfrm>
            <a:off x="2209800" y="4133850"/>
            <a:ext cx="24495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</a:rPr>
              <a:t>  Binary image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投影片編號版面配置區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DCB2684B-AC80-4C15-BF62-62EF9B7FAF24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37890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4338638"/>
            <a:ext cx="7467600" cy="205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08438" y="549275"/>
            <a:ext cx="4419600" cy="341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2286000" y="381000"/>
            <a:ext cx="22923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</a:rPr>
              <a:t>  Color image</a:t>
            </a:r>
          </a:p>
        </p:txBody>
      </p:sp>
      <p:sp>
        <p:nvSpPr>
          <p:cNvPr id="37893" name="Text Box 2"/>
          <p:cNvSpPr txBox="1">
            <a:spLocks noChangeArrowheads="1"/>
          </p:cNvSpPr>
          <p:nvPr/>
        </p:nvSpPr>
        <p:spPr bwMode="auto">
          <a:xfrm>
            <a:off x="2655888" y="3875088"/>
            <a:ext cx="551973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</a:rPr>
              <a:t>Indexed (or palette) color image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59B47E7B-74E6-41FF-8355-F490E2CE85B1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3" y="333375"/>
            <a:ext cx="3579812" cy="633413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  Multispectral</a:t>
            </a:r>
            <a:r>
              <a:rPr lang="en-US" altLang="zh-TW" sz="28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images</a:t>
            </a:r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38915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2888" y="1196975"/>
            <a:ext cx="6697662" cy="227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2888" y="3789363"/>
            <a:ext cx="6697662" cy="227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75BC2F65-8269-4058-9EC0-F06C705F1259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208" name="Rectangle 2"/>
          <p:cNvSpPr>
            <a:spLocks noGrp="1" noChangeArrowheads="1"/>
          </p:cNvSpPr>
          <p:nvPr>
            <p:ph type="title"/>
          </p:nvPr>
        </p:nvSpPr>
        <p:spPr>
          <a:xfrm>
            <a:off x="2135188" y="404813"/>
            <a:ext cx="2606675" cy="504825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  Radio</a:t>
            </a:r>
            <a:r>
              <a:rPr lang="en-US" altLang="zh-TW" sz="28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images</a:t>
            </a:r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  </a:t>
            </a:r>
          </a:p>
        </p:txBody>
      </p:sp>
      <p:sp>
        <p:nvSpPr>
          <p:cNvPr id="4209" name="Rectangle 5"/>
          <p:cNvSpPr>
            <a:spLocks noChangeArrowheads="1"/>
          </p:cNvSpPr>
          <p:nvPr/>
        </p:nvSpPr>
        <p:spPr bwMode="auto">
          <a:xfrm>
            <a:off x="1524000" y="18351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graphicFrame>
        <p:nvGraphicFramePr>
          <p:cNvPr id="4206" name="Object 110"/>
          <p:cNvGraphicFramePr>
            <a:graphicFrameLocks noChangeAspect="1"/>
          </p:cNvGraphicFramePr>
          <p:nvPr/>
        </p:nvGraphicFramePr>
        <p:xfrm>
          <a:off x="2424113" y="1268413"/>
          <a:ext cx="7343775" cy="460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" r:id="rId4" imgW="7073153" imgH="3783106" progId="">
                  <p:embed/>
                </p:oleObj>
              </mc:Choice>
              <mc:Fallback>
                <p:oleObj r:id="rId4" imgW="7073153" imgH="3783106" progId="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3" y="1268413"/>
                        <a:ext cx="7343775" cy="4608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4AA107DC-F720-46E8-BFB6-FE7A357A0D25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2313" y="334963"/>
            <a:ext cx="8631237" cy="1720850"/>
          </a:xfrm>
        </p:spPr>
        <p:txBody>
          <a:bodyPr/>
          <a:lstStyle/>
          <a:p>
            <a:pPr marL="0" indent="0" eaLnBrk="1" hangingPunct="1">
              <a:lnSpc>
                <a:spcPts val="4000"/>
              </a:lnSpc>
              <a:buFont typeface="Arial" charset="0"/>
              <a:buNone/>
            </a:pPr>
            <a:r>
              <a:rPr lang="en-US" altLang="zh-TW" sz="3200" b="1">
                <a:latin typeface="Times New Roman" pitchFamily="18" charset="0"/>
                <a:cs typeface="Times New Roman" pitchFamily="18" charset="0"/>
              </a:rPr>
              <a:t>1.2  Image processing </a:t>
            </a:r>
            <a:r>
              <a:rPr lang="en-US" altLang="zh-TW">
                <a:latin typeface="Times New Roman" pitchFamily="18" charset="0"/>
                <a:cs typeface="Times New Roman" pitchFamily="18" charset="0"/>
              </a:rPr>
              <a:t>– change the nature of an image</a:t>
            </a:r>
          </a:p>
          <a:p>
            <a:pPr marL="0" indent="0" eaLnBrk="1" hangingPunct="1">
              <a:lnSpc>
                <a:spcPts val="3500"/>
              </a:lnSpc>
              <a:buFont typeface="Arial" charset="0"/>
              <a:buNone/>
            </a:pPr>
            <a:r>
              <a:rPr lang="en-US" altLang="zh-TW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TW">
                <a:latin typeface="Times New Roman" pitchFamily="18" charset="0"/>
                <a:cs typeface="Times New Roman" pitchFamily="18" charset="0"/>
              </a:rPr>
              <a:t>     Objectives: </a:t>
            </a:r>
            <a:r>
              <a:rPr lang="en-US" altLang="zh-TW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(a) human interpretation </a:t>
            </a:r>
          </a:p>
          <a:p>
            <a:pPr marL="0" indent="0" eaLnBrk="1" hangingPunct="1">
              <a:lnSpc>
                <a:spcPts val="3500"/>
              </a:lnSpc>
              <a:buFont typeface="Arial" charset="0"/>
              <a:buNone/>
            </a:pPr>
            <a:r>
              <a:rPr lang="en-US" altLang="zh-TW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                          (b) machine perception</a:t>
            </a:r>
          </a:p>
        </p:txBody>
      </p:sp>
      <p:sp>
        <p:nvSpPr>
          <p:cNvPr id="19459" name="Rectangle 4"/>
          <p:cNvSpPr>
            <a:spLocks noChangeArrowheads="1"/>
          </p:cNvSpPr>
          <p:nvPr/>
        </p:nvSpPr>
        <p:spPr bwMode="auto">
          <a:xfrm>
            <a:off x="2120900" y="2117725"/>
            <a:ext cx="4416425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14350" indent="-514350">
              <a:lnSpc>
                <a:spcPct val="90000"/>
              </a:lnSpc>
              <a:spcBef>
                <a:spcPct val="20000"/>
              </a:spcBef>
              <a:buFontTx/>
              <a:buAutoNum type="alphaUcParenBoth"/>
            </a:pPr>
            <a:r>
              <a:rPr lang="en-US" altLang="zh-TW" sz="2800" b="1">
                <a:solidFill>
                  <a:srgbClr val="009900"/>
                </a:solidFill>
                <a:latin typeface="Times New Roman" pitchFamily="18" charset="0"/>
              </a:rPr>
              <a:t> Human interpretation</a:t>
            </a:r>
          </a:p>
          <a:p>
            <a:pPr marL="514350" indent="-514350">
              <a:lnSpc>
                <a:spcPct val="90000"/>
              </a:lnSpc>
              <a:spcBef>
                <a:spcPct val="20000"/>
              </a:spcBef>
            </a:pPr>
            <a:endParaRPr lang="en-US" altLang="zh-TW" sz="500" b="1">
              <a:solidFill>
                <a:srgbClr val="009900"/>
              </a:solidFill>
              <a:latin typeface="Times New Roman" pitchFamily="18" charset="0"/>
            </a:endParaRPr>
          </a:p>
          <a:p>
            <a:pPr marL="514350" indent="-51435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TW" sz="2800">
                <a:latin typeface="Times New Roman" pitchFamily="18" charset="0"/>
              </a:rPr>
              <a:t>Image sharpening        </a:t>
            </a:r>
          </a:p>
        </p:txBody>
      </p:sp>
      <p:pic>
        <p:nvPicPr>
          <p:cNvPr id="19460" name="Picture 5" descr="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00363" y="3270250"/>
            <a:ext cx="7272337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F28E2A7D-CCB6-442D-9820-0DB2CAB4D767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3" y="260350"/>
            <a:ext cx="4248150" cy="633413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  Ultrasound images</a:t>
            </a:r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41987" name="Rectangle 5"/>
          <p:cNvSpPr>
            <a:spLocks noChangeArrowheads="1"/>
          </p:cNvSpPr>
          <p:nvPr/>
        </p:nvSpPr>
        <p:spPr bwMode="auto">
          <a:xfrm>
            <a:off x="1524000" y="1296988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4198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66988" y="1125538"/>
            <a:ext cx="6985000" cy="239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66988" y="3717925"/>
            <a:ext cx="6985000" cy="246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4D730360-420D-443A-B876-2EA5726180DC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2125663" y="387350"/>
            <a:ext cx="3341687" cy="503238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  Ultraviolet images</a:t>
            </a:r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4301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4113" y="1196975"/>
            <a:ext cx="7343775" cy="485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B9AC69E3-3D9C-47A9-9A4F-510C0A9A2682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4403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66988" y="1125538"/>
            <a:ext cx="316865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66988" y="3789363"/>
            <a:ext cx="316865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6" descr="0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2060575"/>
            <a:ext cx="3744913" cy="309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7" name="Text Box 7"/>
          <p:cNvSpPr txBox="1">
            <a:spLocks noChangeArrowheads="1"/>
          </p:cNvSpPr>
          <p:nvPr/>
        </p:nvSpPr>
        <p:spPr bwMode="auto">
          <a:xfrm>
            <a:off x="2351088" y="333375"/>
            <a:ext cx="244951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</a:rPr>
              <a:t>  X-ray image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76ACD6F5-96E9-4243-8B8F-F3F4D9BB44C3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5188" y="404813"/>
            <a:ext cx="3492500" cy="576262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TW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 Gamma-ray images</a:t>
            </a:r>
          </a:p>
        </p:txBody>
      </p:sp>
      <p:pic>
        <p:nvPicPr>
          <p:cNvPr id="45059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4113" y="1268413"/>
            <a:ext cx="3502025" cy="475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56363" y="1268413"/>
            <a:ext cx="3338512" cy="475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投影片編號版面配置區 8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D3B5CFF9-85B7-41CA-914E-E4D26021722A}" type="slidenum">
              <a:rPr kumimoji="1" lang="en-US" altLang="zh-TW" sz="1400" smtClean="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488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1981200" y="274638"/>
            <a:ext cx="7138988" cy="993775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  X-ray transmission computerized tomography </a:t>
            </a:r>
            <a:b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   (CT) image</a:t>
            </a:r>
          </a:p>
        </p:txBody>
      </p:sp>
      <p:graphicFrame>
        <p:nvGraphicFramePr>
          <p:cNvPr id="3484" name="Object 412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3994150" y="1082675"/>
          <a:ext cx="4222750" cy="260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3" name="PhotoImpact" r:id="rId4" imgW="4057143" imgH="3266667" progId="PI3.Image">
                  <p:embed/>
                </p:oleObj>
              </mc:Choice>
              <mc:Fallback>
                <p:oleObj name="PhotoImpact" r:id="rId4" imgW="4057143" imgH="3266667" progId="PI3.Image">
                  <p:embed/>
                  <p:pic>
                    <p:nvPicPr>
                      <p:cNvPr id="0" name="Picture 41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4150" y="1082675"/>
                        <a:ext cx="4222750" cy="2609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5" name="Object 413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2787650" y="3894138"/>
          <a:ext cx="3019425" cy="236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" name="PhotoImpact" r:id="rId6" imgW="1657143" imgH="1590476" progId="PI3.Image">
                  <p:embed/>
                </p:oleObj>
              </mc:Choice>
              <mc:Fallback>
                <p:oleObj name="PhotoImpact" r:id="rId6" imgW="1657143" imgH="1590476" progId="PI3.Image">
                  <p:embed/>
                  <p:pic>
                    <p:nvPicPr>
                      <p:cNvPr id="0" name="Picture 41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7650" y="3894138"/>
                        <a:ext cx="3019425" cy="2360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6" name="Object 41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330950" y="3894138"/>
          <a:ext cx="3036888" cy="236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" name="PhotoImpact" r:id="rId8" imgW="1838095" imgH="1428571" progId="PI3.Image">
                  <p:embed/>
                </p:oleObj>
              </mc:Choice>
              <mc:Fallback>
                <p:oleObj name="PhotoImpact" r:id="rId8" imgW="1838095" imgH="1428571" progId="PI3.Image">
                  <p:embed/>
                  <p:pic>
                    <p:nvPicPr>
                      <p:cNvPr id="0" name="Picture 41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0950" y="3894138"/>
                        <a:ext cx="3036888" cy="2360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3590585B-743A-4BD6-9E41-8ED0D15BADF7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92313" y="333375"/>
            <a:ext cx="2879725" cy="576263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  Range</a:t>
            </a:r>
            <a:r>
              <a:rPr lang="en-US" altLang="zh-TW" sz="28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images</a:t>
            </a:r>
          </a:p>
        </p:txBody>
      </p:sp>
      <p:pic>
        <p:nvPicPr>
          <p:cNvPr id="4813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4113" y="1196975"/>
            <a:ext cx="2233612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19963" y="1196975"/>
            <a:ext cx="230187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3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1196975"/>
            <a:ext cx="2336800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95538" y="3716338"/>
            <a:ext cx="2263775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5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811713" y="3711575"/>
            <a:ext cx="2376487" cy="228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6" name="Picture 1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300913" y="3695700"/>
            <a:ext cx="2281237" cy="231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62F4E13B-51CD-441B-80C0-1FF54FAE1FF5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79650" y="260350"/>
            <a:ext cx="2584450" cy="588963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  Moire</a:t>
            </a:r>
            <a:r>
              <a:rPr lang="en-US" altLang="zh-TW" sz="28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images</a:t>
            </a:r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4915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5913" y="3860800"/>
            <a:ext cx="2663825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67438" y="1341438"/>
            <a:ext cx="3744912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11450" y="1052513"/>
            <a:ext cx="3097213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C1FA82F3-3F63-46E5-9165-36517842A3C0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08213" y="260350"/>
            <a:ext cx="4097337" cy="706438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  Structure</a:t>
            </a:r>
            <a:r>
              <a:rPr lang="en-US" altLang="zh-TW" sz="28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light</a:t>
            </a:r>
            <a:r>
              <a:rPr lang="en-US" altLang="zh-TW" sz="2800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images</a:t>
            </a:r>
          </a:p>
        </p:txBody>
      </p:sp>
      <p:pic>
        <p:nvPicPr>
          <p:cNvPr id="50179" name="圖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8213" y="1041400"/>
            <a:ext cx="737235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225BB4F1-DED4-4320-A028-EA2B9EBD0339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51202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0463" y="692150"/>
            <a:ext cx="3527425" cy="253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95550" y="3716338"/>
            <a:ext cx="3600450" cy="255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4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40463" y="3716338"/>
            <a:ext cx="3527425" cy="259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5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95550" y="692150"/>
            <a:ext cx="3600450" cy="253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A2DF6CCD-A5E0-45AE-9A3C-092D4AAE12B1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146300" y="469900"/>
            <a:ext cx="3130550" cy="706438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  Biological images</a:t>
            </a:r>
          </a:p>
        </p:txBody>
      </p:sp>
      <p:sp>
        <p:nvSpPr>
          <p:cNvPr id="52227" name="Rectangle 2"/>
          <p:cNvSpPr txBox="1">
            <a:spLocks noChangeArrowheads="1"/>
          </p:cNvSpPr>
          <p:nvPr/>
        </p:nvSpPr>
        <p:spPr bwMode="auto">
          <a:xfrm>
            <a:off x="2471738" y="1287463"/>
            <a:ext cx="5238750" cy="434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ts val="4500"/>
              </a:lnSpc>
            </a:pPr>
            <a:r>
              <a:rPr kumimoji="0" lang="en-US" altLang="zh-TW" sz="2800">
                <a:latin typeface="Times New Roman" pitchFamily="18" charset="0"/>
                <a:cs typeface="Times New Roman" pitchFamily="18" charset="0"/>
              </a:rPr>
              <a:t>Cattles</a:t>
            </a:r>
          </a:p>
          <a:p>
            <a:pPr>
              <a:lnSpc>
                <a:spcPts val="4500"/>
              </a:lnSpc>
            </a:pPr>
            <a:r>
              <a:rPr kumimoji="0" lang="en-US" altLang="zh-TW" sz="2800">
                <a:latin typeface="Times New Roman" pitchFamily="18" charset="0"/>
                <a:cs typeface="Times New Roman" pitchFamily="18" charset="0"/>
              </a:rPr>
              <a:t>Horses</a:t>
            </a:r>
          </a:p>
          <a:p>
            <a:pPr>
              <a:lnSpc>
                <a:spcPts val="4500"/>
              </a:lnSpc>
            </a:pPr>
            <a:r>
              <a:rPr kumimoji="0" lang="en-US" altLang="zh-TW" sz="2800">
                <a:latin typeface="Times New Roman" pitchFamily="18" charset="0"/>
                <a:cs typeface="Times New Roman" pitchFamily="18" charset="0"/>
              </a:rPr>
              <a:t>Chickens</a:t>
            </a:r>
          </a:p>
          <a:p>
            <a:pPr>
              <a:lnSpc>
                <a:spcPts val="4500"/>
              </a:lnSpc>
            </a:pPr>
            <a:r>
              <a:rPr kumimoji="0" lang="en-US" altLang="zh-TW" sz="2800">
                <a:latin typeface="Times New Roman" pitchFamily="18" charset="0"/>
                <a:cs typeface="Times New Roman" pitchFamily="18" charset="0"/>
              </a:rPr>
              <a:t>Owls</a:t>
            </a:r>
          </a:p>
          <a:p>
            <a:pPr>
              <a:lnSpc>
                <a:spcPts val="4500"/>
              </a:lnSpc>
            </a:pPr>
            <a:r>
              <a:rPr kumimoji="0" lang="en-US" altLang="zh-TW" sz="2800">
                <a:latin typeface="Times New Roman" pitchFamily="18" charset="0"/>
                <a:cs typeface="Times New Roman" pitchFamily="18" charset="0"/>
              </a:rPr>
              <a:t>Bees, Flies, Grasshoppers</a:t>
            </a:r>
          </a:p>
          <a:p>
            <a:pPr>
              <a:lnSpc>
                <a:spcPts val="4500"/>
              </a:lnSpc>
            </a:pPr>
            <a:r>
              <a:rPr kumimoji="0" lang="en-US" altLang="zh-TW" sz="2800">
                <a:latin typeface="Times New Roman" pitchFamily="18" charset="0"/>
                <a:cs typeface="Times New Roman" pitchFamily="18" charset="0"/>
              </a:rPr>
              <a:t>Snakes</a:t>
            </a:r>
          </a:p>
          <a:p>
            <a:pPr>
              <a:lnSpc>
                <a:spcPts val="4500"/>
              </a:lnSpc>
            </a:pPr>
            <a:r>
              <a:rPr kumimoji="0" lang="en-US" altLang="zh-TW" sz="2800">
                <a:latin typeface="Times New Roman" pitchFamily="18" charset="0"/>
                <a:cs typeface="Times New Roman" pitchFamily="18" charset="0"/>
              </a:rPr>
              <a:t>Fishes</a:t>
            </a:r>
          </a:p>
          <a:p>
            <a:pPr>
              <a:lnSpc>
                <a:spcPct val="90000"/>
              </a:lnSpc>
            </a:pPr>
            <a:r>
              <a:rPr kumimoji="0" lang="en-US" altLang="zh-TW" sz="280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 dirty="0">
                <a:solidFill>
                  <a:schemeClr val="tx1"/>
                </a:solidFill>
                <a:latin typeface="Arial" charset="0"/>
              </a:rPr>
              <a:t>1-</a:t>
            </a:r>
            <a:fld id="{B26D7CAF-8B1D-4E13-A884-BBAC97D0D942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kumimoji="1" lang="en-US" altLang="zh-TW" sz="14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8213" y="260350"/>
            <a:ext cx="2808287" cy="576263"/>
          </a:xfrm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zh-TW">
                <a:latin typeface="Times New Roman" pitchFamily="18" charset="0"/>
                <a:cs typeface="Times New Roman" pitchFamily="18" charset="0"/>
              </a:rPr>
              <a:t> Noise removal</a:t>
            </a:r>
          </a:p>
        </p:txBody>
      </p:sp>
      <p:pic>
        <p:nvPicPr>
          <p:cNvPr id="20483" name="Picture 4" descr="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4113" y="836613"/>
            <a:ext cx="7272337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5"/>
          <p:cNvSpPr>
            <a:spLocks noChangeArrowheads="1"/>
          </p:cNvSpPr>
          <p:nvPr/>
        </p:nvSpPr>
        <p:spPr bwMode="auto">
          <a:xfrm>
            <a:off x="2351088" y="3429000"/>
            <a:ext cx="2808287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zh-TW" sz="2800">
                <a:latin typeface="Times New Roman" pitchFamily="18" charset="0"/>
              </a:rPr>
              <a:t>Deblurring</a:t>
            </a:r>
          </a:p>
        </p:txBody>
      </p:sp>
      <p:pic>
        <p:nvPicPr>
          <p:cNvPr id="20485" name="Picture 3" descr="G:\陳世旺-橫式_頁面_00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44750" y="3933825"/>
            <a:ext cx="3497263" cy="247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97600" y="3933825"/>
            <a:ext cx="3500438" cy="248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2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E37794E9-BDB2-4875-86AA-738C799EE12C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668" name="Rectangle 2"/>
          <p:cNvSpPr>
            <a:spLocks noGrp="1" noChangeArrowheads="1"/>
          </p:cNvSpPr>
          <p:nvPr>
            <p:ph type="title"/>
          </p:nvPr>
        </p:nvSpPr>
        <p:spPr>
          <a:xfrm>
            <a:off x="2135188" y="811213"/>
            <a:ext cx="4465637" cy="1236662"/>
          </a:xfrm>
        </p:spPr>
        <p:txBody>
          <a:bodyPr/>
          <a:lstStyle/>
          <a:p>
            <a:pPr eaLnBrk="1" hangingPunct="1">
              <a:lnSpc>
                <a:spcPts val="4500"/>
              </a:lnSpc>
            </a:pPr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Examples:</a:t>
            </a:r>
            <a:b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  i)   512 by 512 binary image:</a:t>
            </a:r>
          </a:p>
        </p:txBody>
      </p:sp>
      <p:sp>
        <p:nvSpPr>
          <p:cNvPr id="5669" name="Rectangle 9"/>
          <p:cNvSpPr>
            <a:spLocks noChangeArrowheads="1"/>
          </p:cNvSpPr>
          <p:nvPr/>
        </p:nvSpPr>
        <p:spPr bwMode="auto">
          <a:xfrm>
            <a:off x="1524000" y="205422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sp>
        <p:nvSpPr>
          <p:cNvPr id="5670" name="Rectangle 15"/>
          <p:cNvSpPr>
            <a:spLocks noChangeArrowheads="1"/>
          </p:cNvSpPr>
          <p:nvPr/>
        </p:nvSpPr>
        <p:spPr bwMode="auto">
          <a:xfrm>
            <a:off x="2289175" y="3028950"/>
            <a:ext cx="4895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ii)  512 by 512 greyscale image: </a:t>
            </a:r>
            <a:endParaRPr lang="en-US" altLang="zh-TW" sz="2800">
              <a:solidFill>
                <a:srgbClr val="990000"/>
              </a:solidFill>
              <a:latin typeface="Times New Roman" pitchFamily="18" charset="0"/>
            </a:endParaRPr>
          </a:p>
        </p:txBody>
      </p:sp>
      <p:sp>
        <p:nvSpPr>
          <p:cNvPr id="5671" name="Text Box 19"/>
          <p:cNvSpPr txBox="1">
            <a:spLocks noChangeArrowheads="1"/>
          </p:cNvSpPr>
          <p:nvPr/>
        </p:nvSpPr>
        <p:spPr bwMode="auto">
          <a:xfrm>
            <a:off x="1860550" y="306388"/>
            <a:ext cx="38163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sz="3200" b="1">
                <a:latin typeface="Times New Roman" pitchFamily="18" charset="0"/>
                <a:cs typeface="Times New Roman" pitchFamily="18" charset="0"/>
              </a:rPr>
              <a:t>1.9  Image File Sizes</a:t>
            </a:r>
          </a:p>
        </p:txBody>
      </p:sp>
      <p:graphicFrame>
        <p:nvGraphicFramePr>
          <p:cNvPr id="5662" name="Object 542"/>
          <p:cNvGraphicFramePr>
            <a:graphicFrameLocks noChangeAspect="1"/>
          </p:cNvGraphicFramePr>
          <p:nvPr/>
        </p:nvGraphicFramePr>
        <p:xfrm>
          <a:off x="2886075" y="2066925"/>
          <a:ext cx="7242175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7" name="Equation" r:id="rId3" imgW="3289300" imgH="444500" progId="Equation.DSMT4">
                  <p:embed/>
                </p:oleObj>
              </mc:Choice>
              <mc:Fallback>
                <p:oleObj name="Equation" r:id="rId3" imgW="3289300" imgH="444500" progId="Equation.DSMT4">
                  <p:embed/>
                  <p:pic>
                    <p:nvPicPr>
                      <p:cNvPr id="0" name="Picture 5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6075" y="2066925"/>
                        <a:ext cx="7242175" cy="996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63" name="Object 543"/>
          <p:cNvGraphicFramePr>
            <a:graphicFrameLocks noChangeAspect="1"/>
          </p:cNvGraphicFramePr>
          <p:nvPr/>
        </p:nvGraphicFramePr>
        <p:xfrm>
          <a:off x="2359025" y="5172075"/>
          <a:ext cx="6081713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8" name="Equation" r:id="rId5" imgW="2692400" imgH="279400" progId="Equation.DSMT4">
                  <p:embed/>
                </p:oleObj>
              </mc:Choice>
              <mc:Fallback>
                <p:oleObj name="Equation" r:id="rId5" imgW="2692400" imgH="279400" progId="Equation.DSMT4">
                  <p:embed/>
                  <p:pic>
                    <p:nvPicPr>
                      <p:cNvPr id="0" name="Picture 5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9025" y="5172075"/>
                        <a:ext cx="6081713" cy="62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64" name="Object 544"/>
          <p:cNvGraphicFramePr>
            <a:graphicFrameLocks noChangeAspect="1"/>
          </p:cNvGraphicFramePr>
          <p:nvPr/>
        </p:nvGraphicFramePr>
        <p:xfrm>
          <a:off x="2359025" y="5718175"/>
          <a:ext cx="7304088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9" name="Equation" r:id="rId7" imgW="3378200" imgH="279400" progId="Equation.DSMT4">
                  <p:embed/>
                </p:oleObj>
              </mc:Choice>
              <mc:Fallback>
                <p:oleObj name="Equation" r:id="rId7" imgW="3378200" imgH="279400" progId="Equation.DSMT4">
                  <p:embed/>
                  <p:pic>
                    <p:nvPicPr>
                      <p:cNvPr id="0" name="Picture 5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9025" y="5718175"/>
                        <a:ext cx="7304088" cy="627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65" name="Object 545"/>
          <p:cNvGraphicFramePr>
            <a:graphicFrameLocks noChangeAspect="1"/>
          </p:cNvGraphicFramePr>
          <p:nvPr/>
        </p:nvGraphicFramePr>
        <p:xfrm>
          <a:off x="2833688" y="3660775"/>
          <a:ext cx="6697662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0" name="Equation" r:id="rId9" imgW="3035300" imgH="215900" progId="Equation.DSMT4">
                  <p:embed/>
                </p:oleObj>
              </mc:Choice>
              <mc:Fallback>
                <p:oleObj name="Equation" r:id="rId9" imgW="3035300" imgH="215900" progId="Equation.DSMT4">
                  <p:embed/>
                  <p:pic>
                    <p:nvPicPr>
                      <p:cNvPr id="0" name="Picture 5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3688" y="3660775"/>
                        <a:ext cx="6697662" cy="484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72" name="Rectangle 15"/>
          <p:cNvSpPr>
            <a:spLocks noChangeArrowheads="1"/>
          </p:cNvSpPr>
          <p:nvPr/>
        </p:nvSpPr>
        <p:spPr bwMode="auto">
          <a:xfrm>
            <a:off x="2306638" y="4167188"/>
            <a:ext cx="44481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iii) 512 by 512 color image: </a:t>
            </a:r>
            <a:endParaRPr lang="en-US" altLang="zh-TW" sz="2800">
              <a:solidFill>
                <a:srgbClr val="990000"/>
              </a:solidFill>
              <a:latin typeface="Times New Roman" pitchFamily="18" charset="0"/>
            </a:endParaRPr>
          </a:p>
        </p:txBody>
      </p:sp>
      <p:graphicFrame>
        <p:nvGraphicFramePr>
          <p:cNvPr id="5666" name="Object 546"/>
          <p:cNvGraphicFramePr>
            <a:graphicFrameLocks noChangeAspect="1"/>
          </p:cNvGraphicFramePr>
          <p:nvPr/>
        </p:nvGraphicFramePr>
        <p:xfrm>
          <a:off x="2886075" y="4743450"/>
          <a:ext cx="685165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1" name="Equation" r:id="rId11" imgW="3124200" imgH="215900" progId="Equation.DSMT4">
                  <p:embed/>
                </p:oleObj>
              </mc:Choice>
              <mc:Fallback>
                <p:oleObj name="Equation" r:id="rId11" imgW="3124200" imgH="215900" progId="Equation.DSMT4">
                  <p:embed/>
                  <p:pic>
                    <p:nvPicPr>
                      <p:cNvPr id="0" name="Picture 5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6075" y="4743450"/>
                        <a:ext cx="6851650" cy="484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4C56C124-4329-41EE-AB47-CC5CD594A7AC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2081213" y="1047750"/>
            <a:ext cx="5884862" cy="576263"/>
          </a:xfrm>
        </p:spPr>
        <p:txBody>
          <a:bodyPr/>
          <a:lstStyle/>
          <a:p>
            <a:pPr eaLnBrk="1" hangingPunct="1"/>
            <a:r>
              <a:rPr lang="en-US" altLang="zh-TW" sz="2800">
                <a:latin typeface="Times New Roman" pitchFamily="18" charset="0"/>
                <a:cs typeface="Times New Roman" pitchFamily="18" charset="0"/>
              </a:rPr>
              <a:t>-- Limitations of human visual system</a:t>
            </a:r>
          </a:p>
        </p:txBody>
      </p:sp>
      <p:sp>
        <p:nvSpPr>
          <p:cNvPr id="55299" name="Rectangle 9"/>
          <p:cNvSpPr>
            <a:spLocks noChangeArrowheads="1"/>
          </p:cNvSpPr>
          <p:nvPr/>
        </p:nvSpPr>
        <p:spPr bwMode="auto">
          <a:xfrm>
            <a:off x="1541463" y="2201863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55300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75125" y="1854200"/>
            <a:ext cx="5492750" cy="180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1" name="Rectangle 15"/>
          <p:cNvSpPr>
            <a:spLocks noChangeArrowheads="1"/>
          </p:cNvSpPr>
          <p:nvPr/>
        </p:nvSpPr>
        <p:spPr bwMode="auto">
          <a:xfrm>
            <a:off x="2081213" y="4621213"/>
            <a:ext cx="1328737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Optical </a:t>
            </a:r>
          </a:p>
          <a:p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illusion</a:t>
            </a:r>
            <a:endParaRPr lang="en-US" altLang="zh-TW" sz="2800">
              <a:solidFill>
                <a:srgbClr val="990000"/>
              </a:solidFill>
              <a:latin typeface="Times New Roman" pitchFamily="18" charset="0"/>
            </a:endParaRPr>
          </a:p>
        </p:txBody>
      </p:sp>
      <p:sp>
        <p:nvSpPr>
          <p:cNvPr id="55302" name="Text Box 19"/>
          <p:cNvSpPr txBox="1">
            <a:spLocks noChangeArrowheads="1"/>
          </p:cNvSpPr>
          <p:nvPr/>
        </p:nvSpPr>
        <p:spPr bwMode="auto">
          <a:xfrm>
            <a:off x="1490663" y="382588"/>
            <a:ext cx="42481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zh-TW" sz="3200" b="1">
                <a:latin typeface="Times New Roman" pitchFamily="18" charset="0"/>
                <a:cs typeface="Times New Roman" pitchFamily="18" charset="0"/>
              </a:rPr>
              <a:t>1.10  Image Perception</a:t>
            </a:r>
          </a:p>
        </p:txBody>
      </p:sp>
      <p:sp>
        <p:nvSpPr>
          <p:cNvPr id="55303" name="Rectangle 2"/>
          <p:cNvSpPr txBox="1">
            <a:spLocks noChangeArrowheads="1"/>
          </p:cNvSpPr>
          <p:nvPr/>
        </p:nvSpPr>
        <p:spPr bwMode="auto">
          <a:xfrm>
            <a:off x="1958975" y="2281238"/>
            <a:ext cx="2216150" cy="79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kumimoji="0"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Simultaneous </a:t>
            </a:r>
          </a:p>
          <a:p>
            <a:pPr>
              <a:lnSpc>
                <a:spcPct val="90000"/>
              </a:lnSpc>
            </a:pPr>
            <a:r>
              <a:rPr kumimoji="0"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     contrast</a:t>
            </a:r>
          </a:p>
        </p:txBody>
      </p:sp>
      <p:pic>
        <p:nvPicPr>
          <p:cNvPr id="55304" name="圖片 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48238" y="4000500"/>
            <a:ext cx="1966912" cy="202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5" name="圖片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88175" y="3990975"/>
            <a:ext cx="1955800" cy="202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839D220C-242F-4F95-AC92-7DB8C5729765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865313" y="3536950"/>
            <a:ext cx="2009775" cy="1768475"/>
          </a:xfrm>
        </p:spPr>
        <p:txBody>
          <a:bodyPr/>
          <a:lstStyle/>
          <a:p>
            <a:pPr eaLnBrk="1" hangingPunct="1">
              <a:lnSpc>
                <a:spcPts val="4000"/>
              </a:lnSpc>
            </a:pPr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Overshoot </a:t>
            </a:r>
            <a:b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      and </a:t>
            </a:r>
            <a:b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Undershoot</a:t>
            </a:r>
            <a:endParaRPr lang="en-US" altLang="zh-TW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1524000" y="205422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32263" y="2671763"/>
            <a:ext cx="3887787" cy="3684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5" name="Rectangle 15"/>
          <p:cNvSpPr>
            <a:spLocks noChangeArrowheads="1"/>
          </p:cNvSpPr>
          <p:nvPr/>
        </p:nvSpPr>
        <p:spPr bwMode="auto">
          <a:xfrm>
            <a:off x="1865313" y="1100138"/>
            <a:ext cx="1797050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Subjective </a:t>
            </a:r>
          </a:p>
          <a:p>
            <a:r>
              <a:rPr lang="en-US" altLang="zh-TW" sz="2800">
                <a:solidFill>
                  <a:srgbClr val="990000"/>
                </a:solidFill>
                <a:latin typeface="Times New Roman" pitchFamily="18" charset="0"/>
                <a:cs typeface="Times New Roman" pitchFamily="18" charset="0"/>
              </a:rPr>
              <a:t>objects</a:t>
            </a:r>
            <a:endParaRPr lang="en-US" altLang="zh-TW" sz="2800">
              <a:solidFill>
                <a:srgbClr val="990000"/>
              </a:solidFill>
              <a:latin typeface="Times New Roman" pitchFamily="18" charset="0"/>
            </a:endParaRPr>
          </a:p>
        </p:txBody>
      </p:sp>
      <p:pic>
        <p:nvPicPr>
          <p:cNvPr id="56326" name="圖片 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32263" y="669925"/>
            <a:ext cx="1862137" cy="194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7" name="圖片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75363" y="636588"/>
            <a:ext cx="185737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編號版面配置區 5"/>
          <p:cNvSpPr txBox="1">
            <a:spLocks noGrp="1"/>
          </p:cNvSpPr>
          <p:nvPr/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r>
              <a:rPr lang="en-US" altLang="zh-TW" sz="1400">
                <a:ea typeface="+mn-ea"/>
              </a:rPr>
              <a:t>1-</a:t>
            </a:r>
            <a:fld id="{2D726729-54CC-43DA-88B5-8471F91BBE09}" type="slidenum">
              <a:rPr lang="en-US" altLang="zh-TW" sz="1400">
                <a:ea typeface="+mn-ea"/>
              </a:rPr>
              <a:pPr algn="r">
                <a:defRPr/>
              </a:pPr>
              <a:t>33</a:t>
            </a:fld>
            <a:endParaRPr lang="en-US" altLang="zh-TW" sz="1400">
              <a:ea typeface="+mn-ea"/>
            </a:endParaRPr>
          </a:p>
        </p:txBody>
      </p:sp>
      <p:sp>
        <p:nvSpPr>
          <p:cNvPr id="57346" name="Rectangle 3"/>
          <p:cNvSpPr>
            <a:spLocks noChangeArrowheads="1"/>
          </p:cNvSpPr>
          <p:nvPr/>
        </p:nvSpPr>
        <p:spPr bwMode="auto">
          <a:xfrm>
            <a:off x="1524000" y="205422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5734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8025" y="450850"/>
            <a:ext cx="881538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5325" y="1096963"/>
            <a:ext cx="6546850" cy="532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編號版面配置區 5"/>
          <p:cNvSpPr txBox="1">
            <a:spLocks noGrp="1"/>
          </p:cNvSpPr>
          <p:nvPr/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r>
              <a:rPr lang="en-US" altLang="zh-TW" sz="1400">
                <a:ea typeface="+mn-ea"/>
              </a:rPr>
              <a:t>1-</a:t>
            </a:r>
            <a:fld id="{898D694C-8023-46F3-A3F6-27916FA8AB9B}" type="slidenum">
              <a:rPr lang="en-US" altLang="zh-TW" sz="1400">
                <a:ea typeface="+mn-ea"/>
              </a:rPr>
              <a:pPr algn="r">
                <a:defRPr/>
              </a:pPr>
              <a:t>34</a:t>
            </a:fld>
            <a:endParaRPr lang="en-US" altLang="zh-TW" sz="1400">
              <a:ea typeface="+mn-ea"/>
            </a:endParaRPr>
          </a:p>
        </p:txBody>
      </p:sp>
      <p:sp>
        <p:nvSpPr>
          <p:cNvPr id="58370" name="Rectangle 3"/>
          <p:cNvSpPr>
            <a:spLocks noChangeArrowheads="1"/>
          </p:cNvSpPr>
          <p:nvPr/>
        </p:nvSpPr>
        <p:spPr bwMode="auto">
          <a:xfrm>
            <a:off x="1524000" y="205422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5837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54275" y="650875"/>
            <a:ext cx="7727950" cy="567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編號版面配置區 5"/>
          <p:cNvSpPr txBox="1">
            <a:spLocks noGrp="1"/>
          </p:cNvSpPr>
          <p:nvPr/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r>
              <a:rPr lang="en-US" altLang="zh-TW" sz="1400">
                <a:ea typeface="+mn-ea"/>
              </a:rPr>
              <a:t>1-</a:t>
            </a:r>
            <a:fld id="{84755ED4-00F5-42E1-84E2-D5F77D042882}" type="slidenum">
              <a:rPr lang="en-US" altLang="zh-TW" sz="1400">
                <a:ea typeface="+mn-ea"/>
              </a:rPr>
              <a:pPr algn="r">
                <a:defRPr/>
              </a:pPr>
              <a:t>35</a:t>
            </a:fld>
            <a:endParaRPr lang="en-US" altLang="zh-TW" sz="1400">
              <a:ea typeface="+mn-ea"/>
            </a:endParaRPr>
          </a:p>
        </p:txBody>
      </p:sp>
      <p:sp>
        <p:nvSpPr>
          <p:cNvPr id="59394" name="Rectangle 3"/>
          <p:cNvSpPr>
            <a:spLocks noChangeArrowheads="1"/>
          </p:cNvSpPr>
          <p:nvPr/>
        </p:nvSpPr>
        <p:spPr bwMode="auto">
          <a:xfrm>
            <a:off x="1524000" y="205422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5939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92375" y="804863"/>
            <a:ext cx="7670800" cy="544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編號版面配置區 5"/>
          <p:cNvSpPr txBox="1">
            <a:spLocks noGrp="1"/>
          </p:cNvSpPr>
          <p:nvPr/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r>
              <a:rPr lang="en-US" altLang="zh-TW" sz="1400">
                <a:ea typeface="+mn-ea"/>
              </a:rPr>
              <a:t>1-</a:t>
            </a:r>
            <a:fld id="{E4D6CBF0-B63F-4EDD-BAA8-C95251F15545}" type="slidenum">
              <a:rPr lang="en-US" altLang="zh-TW" sz="1400">
                <a:ea typeface="+mn-ea"/>
              </a:rPr>
              <a:pPr algn="r">
                <a:defRPr/>
              </a:pPr>
              <a:t>36</a:t>
            </a:fld>
            <a:endParaRPr lang="en-US" altLang="zh-TW" sz="1400">
              <a:ea typeface="+mn-ea"/>
            </a:endParaRPr>
          </a:p>
        </p:txBody>
      </p:sp>
      <p:sp>
        <p:nvSpPr>
          <p:cNvPr id="60418" name="Rectangle 3"/>
          <p:cNvSpPr>
            <a:spLocks noChangeArrowheads="1"/>
          </p:cNvSpPr>
          <p:nvPr/>
        </p:nvSpPr>
        <p:spPr bwMode="auto">
          <a:xfrm>
            <a:off x="1524000" y="205422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6041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46325" y="666750"/>
            <a:ext cx="7715250" cy="562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編號版面配置區 5"/>
          <p:cNvSpPr txBox="1">
            <a:spLocks noGrp="1"/>
          </p:cNvSpPr>
          <p:nvPr/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r>
              <a:rPr lang="en-US" altLang="zh-TW" sz="1400">
                <a:ea typeface="+mn-ea"/>
              </a:rPr>
              <a:t>1-</a:t>
            </a:r>
            <a:fld id="{B1054360-0B8F-48D5-BDA5-5CF76911CFDE}" type="slidenum">
              <a:rPr lang="en-US" altLang="zh-TW" sz="1400">
                <a:ea typeface="+mn-ea"/>
              </a:rPr>
              <a:pPr algn="r">
                <a:defRPr/>
              </a:pPr>
              <a:t>37</a:t>
            </a:fld>
            <a:endParaRPr lang="en-US" altLang="zh-TW" sz="1400">
              <a:ea typeface="+mn-ea"/>
            </a:endParaRPr>
          </a:p>
        </p:txBody>
      </p:sp>
      <p:sp>
        <p:nvSpPr>
          <p:cNvPr id="61442" name="Rectangle 3"/>
          <p:cNvSpPr>
            <a:spLocks noChangeArrowheads="1"/>
          </p:cNvSpPr>
          <p:nvPr/>
        </p:nvSpPr>
        <p:spPr bwMode="auto">
          <a:xfrm>
            <a:off x="1524000" y="205422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6144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85988" y="506413"/>
            <a:ext cx="7843837" cy="579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投影片編號版面配置區 5"/>
          <p:cNvSpPr txBox="1">
            <a:spLocks noGrp="1"/>
          </p:cNvSpPr>
          <p:nvPr/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r>
              <a:rPr lang="en-US" altLang="zh-TW" sz="1400">
                <a:ea typeface="+mn-ea"/>
              </a:rPr>
              <a:t>1-</a:t>
            </a:r>
            <a:fld id="{32FCCBB5-18E4-4C2F-AEF2-E8ADADFB33EE}" type="slidenum">
              <a:rPr lang="en-US" altLang="zh-TW" sz="1400">
                <a:ea typeface="+mn-ea"/>
              </a:rPr>
              <a:pPr algn="r">
                <a:defRPr/>
              </a:pPr>
              <a:t>38</a:t>
            </a:fld>
            <a:endParaRPr lang="en-US" altLang="zh-TW" sz="1400">
              <a:ea typeface="+mn-ea"/>
            </a:endParaRPr>
          </a:p>
        </p:txBody>
      </p:sp>
      <p:sp>
        <p:nvSpPr>
          <p:cNvPr id="62466" name="Rectangle 3"/>
          <p:cNvSpPr>
            <a:spLocks noChangeArrowheads="1"/>
          </p:cNvSpPr>
          <p:nvPr/>
        </p:nvSpPr>
        <p:spPr bwMode="auto">
          <a:xfrm>
            <a:off x="1524000" y="2054225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pic>
        <p:nvPicPr>
          <p:cNvPr id="6246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47863" y="622300"/>
            <a:ext cx="8350250" cy="577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2" descr="bikini1_01-down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852488"/>
            <a:ext cx="2187575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6" name="Text Box 3"/>
          <p:cNvSpPr txBox="1">
            <a:spLocks noChangeArrowheads="1"/>
          </p:cNvSpPr>
          <p:nvPr/>
        </p:nvSpPr>
        <p:spPr bwMode="auto">
          <a:xfrm>
            <a:off x="1004888" y="1752600"/>
            <a:ext cx="115093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fr-FR" altLang="zh-TW" sz="2800">
                <a:latin typeface="Times New Roman" pitchFamily="18" charset="0"/>
              </a:rPr>
              <a:t>Before</a:t>
            </a:r>
          </a:p>
        </p:txBody>
      </p:sp>
      <p:pic>
        <p:nvPicPr>
          <p:cNvPr id="57348" name="Picture 4" descr="bikini1_01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600" y="3602038"/>
            <a:ext cx="2193925" cy="251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1004888" y="4419600"/>
            <a:ext cx="93503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fr-FR" altLang="zh-TW" sz="2800">
                <a:latin typeface="Times New Roman" pitchFamily="18" charset="0"/>
              </a:rPr>
              <a:t>After</a:t>
            </a:r>
          </a:p>
        </p:txBody>
      </p:sp>
      <p:pic>
        <p:nvPicPr>
          <p:cNvPr id="21509" name="Picture 6" descr="bikini4_01-down[1]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7775" y="896938"/>
            <a:ext cx="4075113" cy="250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1" name="Picture 7" descr="bikini4_01[1]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32538" y="3625850"/>
            <a:ext cx="4090987" cy="245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 dirty="0">
                <a:solidFill>
                  <a:schemeClr val="tx1"/>
                </a:solidFill>
                <a:latin typeface="Arial" charset="0"/>
              </a:rPr>
              <a:t>1-4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2" descr="blonde2_01-down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7550" y="817563"/>
            <a:ext cx="1712913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3" name="Picture 3" descr="blonde2_01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7550" y="3927475"/>
            <a:ext cx="1774825" cy="195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4" descr="blonde3_01-down[1]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9550" y="1096963"/>
            <a:ext cx="2438400" cy="130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5" name="Picture 5" descr="blonde3_01[1]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74938" y="4191000"/>
            <a:ext cx="2425700" cy="130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6" name="Picture 6" descr="blonde1_01[1]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399463" y="3440113"/>
            <a:ext cx="2381250" cy="299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7" descr="blonde1_01-down[1]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345488" y="488950"/>
            <a:ext cx="2398712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8" name="Text Box 8"/>
          <p:cNvSpPr txBox="1">
            <a:spLocks noChangeArrowheads="1"/>
          </p:cNvSpPr>
          <p:nvPr/>
        </p:nvSpPr>
        <p:spPr bwMode="auto">
          <a:xfrm>
            <a:off x="1023938" y="4495800"/>
            <a:ext cx="12477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fr-FR" altLang="zh-TW" sz="2800">
                <a:latin typeface="Times New Roman" pitchFamily="18" charset="0"/>
              </a:rPr>
              <a:t>After</a:t>
            </a:r>
          </a:p>
        </p:txBody>
      </p:sp>
      <p:sp>
        <p:nvSpPr>
          <p:cNvPr id="22536" name="Text Box 9"/>
          <p:cNvSpPr txBox="1">
            <a:spLocks noChangeArrowheads="1"/>
          </p:cNvSpPr>
          <p:nvPr/>
        </p:nvSpPr>
        <p:spPr bwMode="auto">
          <a:xfrm>
            <a:off x="982663" y="1447800"/>
            <a:ext cx="15335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fr-FR" altLang="zh-TW" sz="2800">
                <a:latin typeface="Times New Roman" pitchFamily="18" charset="0"/>
              </a:rPr>
              <a:t>Before</a:t>
            </a:r>
          </a:p>
        </p:txBody>
      </p:sp>
      <p:sp>
        <p:nvSpPr>
          <p:cNvPr id="11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 dirty="0">
                <a:solidFill>
                  <a:schemeClr val="tx1"/>
                </a:solidFill>
                <a:latin typeface="Arial" charset="0"/>
              </a:rPr>
              <a:t>1-5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6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6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 descr="aleocochodzi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7200" y="1143000"/>
            <a:ext cx="89408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4" name="Text Box 3"/>
          <p:cNvSpPr txBox="1">
            <a:spLocks noChangeArrowheads="1"/>
          </p:cNvSpPr>
          <p:nvPr/>
        </p:nvSpPr>
        <p:spPr bwMode="auto">
          <a:xfrm>
            <a:off x="2133600" y="457200"/>
            <a:ext cx="8128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fr-FR" altLang="zh-TW" sz="3200" b="1">
                <a:latin typeface="Times New Roman" pitchFamily="18" charset="0"/>
              </a:rPr>
              <a:t>For you, ...not much can be done!</a:t>
            </a:r>
          </a:p>
        </p:txBody>
      </p:sp>
      <p:pic>
        <p:nvPicPr>
          <p:cNvPr id="2355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35200" y="2841625"/>
            <a:ext cx="2438400" cy="130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 dirty="0">
                <a:solidFill>
                  <a:schemeClr val="tx1"/>
                </a:solidFill>
                <a:latin typeface="Arial" charset="0"/>
              </a:rPr>
              <a:t>1-6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9D8B59C5-8C18-4750-B4F5-1EE0C82ACA17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51088" y="476250"/>
            <a:ext cx="4392612" cy="504825"/>
          </a:xfrm>
        </p:spPr>
        <p:txBody>
          <a:bodyPr/>
          <a:lstStyle/>
          <a:p>
            <a:pPr marL="0" indent="0" eaLnBrk="1" hangingPunct="1">
              <a:lnSpc>
                <a:spcPct val="80000"/>
              </a:lnSpc>
              <a:buFont typeface="Arial" charset="0"/>
              <a:buNone/>
            </a:pPr>
            <a:r>
              <a:rPr lang="en-US" altLang="zh-TW" b="1">
                <a:solidFill>
                  <a:srgbClr val="009900"/>
                </a:solidFill>
                <a:latin typeface="Times New Roman" pitchFamily="18" charset="0"/>
                <a:cs typeface="Times New Roman" pitchFamily="18" charset="0"/>
              </a:rPr>
              <a:t>(B) Machine perception </a:t>
            </a:r>
          </a:p>
        </p:txBody>
      </p:sp>
      <p:sp>
        <p:nvSpPr>
          <p:cNvPr id="24579" name="Rectangle 9"/>
          <p:cNvSpPr>
            <a:spLocks noChangeArrowheads="1"/>
          </p:cNvSpPr>
          <p:nvPr/>
        </p:nvSpPr>
        <p:spPr bwMode="auto">
          <a:xfrm>
            <a:off x="4632325" y="5815013"/>
            <a:ext cx="26638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400">
                <a:latin typeface="Times New Roman" pitchFamily="18" charset="0"/>
              </a:rPr>
              <a:t>Image segmentation</a:t>
            </a:r>
          </a:p>
        </p:txBody>
      </p:sp>
      <p:pic>
        <p:nvPicPr>
          <p:cNvPr id="24580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2325" y="3671888"/>
            <a:ext cx="2652713" cy="215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27363" y="1125538"/>
            <a:ext cx="2693987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2" name="Rectangle 13"/>
          <p:cNvSpPr>
            <a:spLocks noChangeArrowheads="1"/>
          </p:cNvSpPr>
          <p:nvPr/>
        </p:nvSpPr>
        <p:spPr bwMode="auto">
          <a:xfrm>
            <a:off x="6424613" y="3233738"/>
            <a:ext cx="204946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400">
                <a:latin typeface="Times New Roman" pitchFamily="18" charset="0"/>
              </a:rPr>
              <a:t>Edge detection</a:t>
            </a:r>
          </a:p>
        </p:txBody>
      </p:sp>
      <p:sp>
        <p:nvSpPr>
          <p:cNvPr id="24583" name="Rectangle 13"/>
          <p:cNvSpPr>
            <a:spLocks noChangeArrowheads="1"/>
          </p:cNvSpPr>
          <p:nvPr/>
        </p:nvSpPr>
        <p:spPr bwMode="auto">
          <a:xfrm>
            <a:off x="3592513" y="3214688"/>
            <a:ext cx="16732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altLang="zh-TW" sz="2400">
                <a:latin typeface="Times New Roman" pitchFamily="18" charset="0"/>
              </a:rPr>
              <a:t>Input image</a:t>
            </a:r>
          </a:p>
        </p:txBody>
      </p:sp>
      <p:pic>
        <p:nvPicPr>
          <p:cNvPr id="24584" name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19813" y="1125538"/>
            <a:ext cx="2659062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3" name="Rectangle 2"/>
          <p:cNvSpPr>
            <a:spLocks noChangeArrowheads="1"/>
          </p:cNvSpPr>
          <p:nvPr/>
        </p:nvSpPr>
        <p:spPr bwMode="auto">
          <a:xfrm>
            <a:off x="2044700" y="527050"/>
            <a:ext cx="5154613" cy="368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TW" sz="2800">
                <a:latin typeface="Times New Roman" pitchFamily="18" charset="0"/>
              </a:rPr>
              <a:t>Example: scene understanding</a:t>
            </a:r>
          </a:p>
          <a:p>
            <a:pPr>
              <a:lnSpc>
                <a:spcPts val="4000"/>
              </a:lnSpc>
            </a:pPr>
            <a:r>
              <a:rPr lang="en-US" altLang="zh-TW" sz="2800">
                <a:solidFill>
                  <a:srgbClr val="0000FF"/>
                </a:solidFill>
                <a:latin typeface="Times New Roman" pitchFamily="18" charset="0"/>
              </a:rPr>
              <a:t>  Thresholding, Noise removal </a:t>
            </a:r>
          </a:p>
          <a:p>
            <a:pPr>
              <a:lnSpc>
                <a:spcPts val="4000"/>
              </a:lnSpc>
            </a:pPr>
            <a:r>
              <a:rPr lang="en-US" altLang="zh-TW" sz="2800">
                <a:solidFill>
                  <a:srgbClr val="0000FF"/>
                </a:solidFill>
                <a:latin typeface="Times New Roman" pitchFamily="18" charset="0"/>
              </a:rPr>
              <a:t>  Group</a:t>
            </a:r>
            <a:r>
              <a:rPr lang="en-US" altLang="zh-TW" sz="2800">
                <a:solidFill>
                  <a:schemeClr val="tx2"/>
                </a:solidFill>
                <a:latin typeface="Times New Roman" pitchFamily="18" charset="0"/>
              </a:rPr>
              <a:t> ─ form significant regions </a:t>
            </a:r>
          </a:p>
          <a:p>
            <a:pPr>
              <a:lnSpc>
                <a:spcPts val="4000"/>
              </a:lnSpc>
            </a:pPr>
            <a:r>
              <a:rPr lang="en-US" altLang="zh-TW" sz="2800">
                <a:solidFill>
                  <a:srgbClr val="0000FF"/>
                </a:solidFill>
                <a:latin typeface="Times New Roman" pitchFamily="18" charset="0"/>
              </a:rPr>
              <a:t>  Cluster</a:t>
            </a:r>
            <a:r>
              <a:rPr lang="en-US" altLang="zh-TW" sz="2800">
                <a:solidFill>
                  <a:schemeClr val="tx2"/>
                </a:solidFill>
                <a:latin typeface="Times New Roman" pitchFamily="18" charset="0"/>
              </a:rPr>
              <a:t> ─ associate with objects</a:t>
            </a:r>
          </a:p>
          <a:p>
            <a:pPr>
              <a:lnSpc>
                <a:spcPts val="4000"/>
              </a:lnSpc>
            </a:pPr>
            <a:r>
              <a:rPr lang="en-US" altLang="zh-TW" sz="2800">
                <a:solidFill>
                  <a:srgbClr val="0000FF"/>
                </a:solidFill>
                <a:latin typeface="Times New Roman" pitchFamily="18" charset="0"/>
              </a:rPr>
              <a:t>  Segment</a:t>
            </a:r>
            <a:r>
              <a:rPr lang="en-US" altLang="zh-TW" sz="2800">
                <a:solidFill>
                  <a:schemeClr val="tx2"/>
                </a:solidFill>
                <a:latin typeface="Times New Roman" pitchFamily="18" charset="0"/>
              </a:rPr>
              <a:t> ─ locate primary areas</a:t>
            </a:r>
          </a:p>
          <a:p>
            <a:pPr>
              <a:lnSpc>
                <a:spcPts val="4000"/>
              </a:lnSpc>
            </a:pPr>
            <a:r>
              <a:rPr lang="en-US" altLang="zh-TW" sz="2800">
                <a:solidFill>
                  <a:srgbClr val="0000FF"/>
                </a:solidFill>
                <a:latin typeface="Times New Roman" pitchFamily="18" charset="0"/>
              </a:rPr>
              <a:t>  Edge detection </a:t>
            </a:r>
            <a:r>
              <a:rPr lang="en-US" altLang="zh-TW" sz="2800">
                <a:solidFill>
                  <a:schemeClr val="tx2"/>
                </a:solidFill>
                <a:latin typeface="Times New Roman" pitchFamily="18" charset="0"/>
              </a:rPr>
              <a:t>, Edge following</a:t>
            </a:r>
          </a:p>
          <a:p>
            <a:pPr>
              <a:lnSpc>
                <a:spcPts val="4000"/>
              </a:lnSpc>
            </a:pPr>
            <a:r>
              <a:rPr lang="en-US" altLang="zh-TW" sz="2800" b="1">
                <a:solidFill>
                  <a:schemeClr val="tx2"/>
                </a:solidFill>
                <a:latin typeface="Times New Roman" pitchFamily="18" charset="0"/>
              </a:rPr>
              <a:t>. . . . . . . . . . . . . </a:t>
            </a:r>
            <a:r>
              <a:rPr lang="en-US" altLang="zh-TW" sz="3200">
                <a:solidFill>
                  <a:schemeClr val="tx2"/>
                </a:solidFill>
                <a:latin typeface="Times New Roman" pitchFamily="18" charset="0"/>
              </a:rPr>
              <a:t>  </a:t>
            </a:r>
          </a:p>
        </p:txBody>
      </p:sp>
      <p:pic>
        <p:nvPicPr>
          <p:cNvPr id="6234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58063" y="815975"/>
            <a:ext cx="2460625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232" name="Object 88"/>
          <p:cNvGraphicFramePr>
            <a:graphicFrameLocks noGrp="1" noChangeAspect="1"/>
          </p:cNvGraphicFramePr>
          <p:nvPr>
            <p:ph/>
          </p:nvPr>
        </p:nvGraphicFramePr>
        <p:xfrm>
          <a:off x="7432675" y="3462338"/>
          <a:ext cx="2447925" cy="192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5" name="PhotoImpact" r:id="rId5" imgW="3152381" imgH="2476190" progId="PI3.Image">
                  <p:embed/>
                </p:oleObj>
              </mc:Choice>
              <mc:Fallback>
                <p:oleObj name="PhotoImpact" r:id="rId5" imgW="3152381" imgH="2476190" progId="PI3.Image">
                  <p:embed/>
                  <p:pic>
                    <p:nvPicPr>
                      <p:cNvPr id="0" name="Picture 8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2675" y="3462338"/>
                        <a:ext cx="2447925" cy="1922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35" name="Rectangle 8"/>
          <p:cNvSpPr>
            <a:spLocks noChangeArrowheads="1"/>
          </p:cNvSpPr>
          <p:nvPr/>
        </p:nvSpPr>
        <p:spPr bwMode="auto">
          <a:xfrm>
            <a:off x="8018463" y="2740025"/>
            <a:ext cx="12938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>
                <a:latin typeface="Times New Roman" pitchFamily="18" charset="0"/>
                <a:cs typeface="Times New Roman" pitchFamily="18" charset="0"/>
              </a:rPr>
              <a:t>Input image</a:t>
            </a:r>
          </a:p>
        </p:txBody>
      </p:sp>
      <p:sp>
        <p:nvSpPr>
          <p:cNvPr id="6236" name="Rectangle 9"/>
          <p:cNvSpPr>
            <a:spLocks noChangeArrowheads="1"/>
          </p:cNvSpPr>
          <p:nvPr/>
        </p:nvSpPr>
        <p:spPr bwMode="auto">
          <a:xfrm>
            <a:off x="8024813" y="5519738"/>
            <a:ext cx="14160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>
                <a:latin typeface="Times New Roman" pitchFamily="18" charset="0"/>
                <a:cs typeface="Times New Roman" pitchFamily="18" charset="0"/>
              </a:rPr>
              <a:t>Thresholding</a:t>
            </a:r>
          </a:p>
        </p:txBody>
      </p:sp>
      <p:pic>
        <p:nvPicPr>
          <p:cNvPr id="6237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08663" y="4941888"/>
            <a:ext cx="1368425" cy="83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38" name="Rectangle 12"/>
          <p:cNvSpPr>
            <a:spLocks noChangeArrowheads="1"/>
          </p:cNvSpPr>
          <p:nvPr/>
        </p:nvSpPr>
        <p:spPr bwMode="auto">
          <a:xfrm>
            <a:off x="6024563" y="5734050"/>
            <a:ext cx="1174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>
                <a:latin typeface="Times New Roman" pitchFamily="18" charset="0"/>
                <a:cs typeface="Times New Roman" pitchFamily="18" charset="0"/>
              </a:rPr>
              <a:t>Grouping, </a:t>
            </a:r>
          </a:p>
          <a:p>
            <a:pPr algn="ctr"/>
            <a:r>
              <a:rPr lang="en-US" altLang="zh-TW">
                <a:latin typeface="Times New Roman" pitchFamily="18" charset="0"/>
                <a:cs typeface="Times New Roman" pitchFamily="18" charset="0"/>
              </a:rPr>
              <a:t>Clustering</a:t>
            </a:r>
          </a:p>
        </p:txBody>
      </p:sp>
      <p:pic>
        <p:nvPicPr>
          <p:cNvPr id="6239" name="Picture 1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224338" y="5013325"/>
            <a:ext cx="1325562" cy="81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0" name="Rectangle 14"/>
          <p:cNvSpPr>
            <a:spLocks noChangeArrowheads="1"/>
          </p:cNvSpPr>
          <p:nvPr/>
        </p:nvSpPr>
        <p:spPr bwMode="auto">
          <a:xfrm>
            <a:off x="4224338" y="5805488"/>
            <a:ext cx="1441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en-US" altLang="zh-TW">
                <a:latin typeface="Times New Roman" pitchFamily="18" charset="0"/>
                <a:cs typeface="Times New Roman" pitchFamily="18" charset="0"/>
              </a:rPr>
              <a:t>Segmentation</a:t>
            </a:r>
          </a:p>
        </p:txBody>
      </p:sp>
      <p:pic>
        <p:nvPicPr>
          <p:cNvPr id="6241" name="圖片 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351088" y="4868863"/>
            <a:ext cx="14573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2" name="矩形 2"/>
          <p:cNvSpPr>
            <a:spLocks noChangeArrowheads="1"/>
          </p:cNvSpPr>
          <p:nvPr/>
        </p:nvSpPr>
        <p:spPr bwMode="auto">
          <a:xfrm>
            <a:off x="2279650" y="5734050"/>
            <a:ext cx="1657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tx2"/>
                </a:solidFill>
                <a:latin typeface="Times New Roman" pitchFamily="18" charset="0"/>
              </a:rPr>
              <a:t>Edge detection</a:t>
            </a:r>
          </a:p>
          <a:p>
            <a:r>
              <a:rPr lang="en-US" altLang="zh-TW">
                <a:solidFill>
                  <a:schemeClr val="tx2"/>
                </a:solidFill>
                <a:latin typeface="Times New Roman" pitchFamily="18" charset="0"/>
              </a:rPr>
              <a:t>Edge following </a:t>
            </a:r>
            <a:endParaRPr lang="zh-TW" altLang="en-US"/>
          </a:p>
        </p:txBody>
      </p:sp>
      <p:pic>
        <p:nvPicPr>
          <p:cNvPr id="6243" name="Picture 16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664200" y="4365625"/>
            <a:ext cx="149225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4" name="Picture 17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519738" y="3933825"/>
            <a:ext cx="17843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 dirty="0">
                <a:solidFill>
                  <a:schemeClr val="tx1"/>
                </a:solidFill>
                <a:latin typeface="Arial" charset="0"/>
              </a:rPr>
              <a:t>1-8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投影片編號版面配置區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400">
                <a:solidFill>
                  <a:schemeClr val="tx1"/>
                </a:solidFill>
                <a:latin typeface="Arial" charset="0"/>
              </a:rPr>
              <a:t>1-</a:t>
            </a:r>
            <a:fld id="{0AA4693E-05BF-41BB-8038-435B956D56FA}" type="slidenum">
              <a:rPr kumimoji="1" lang="en-US" altLang="zh-TW" sz="1400">
                <a:solidFill>
                  <a:schemeClr val="tx1"/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kumimoji="1" lang="en-US" altLang="zh-TW" sz="14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006600" y="508000"/>
            <a:ext cx="5400675" cy="647700"/>
          </a:xfrm>
        </p:spPr>
        <p:txBody>
          <a:bodyPr/>
          <a:lstStyle/>
          <a:p>
            <a:pPr eaLnBrk="1" hangingPunct="1"/>
            <a:r>
              <a:rPr lang="en-US" altLang="zh-TW" sz="2800" b="1">
                <a:latin typeface="Times New Roman" pitchFamily="18" charset="0"/>
                <a:cs typeface="Times New Roman" pitchFamily="18" charset="0"/>
              </a:rPr>
              <a:t>Three levels of image processing: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95525" y="1300163"/>
            <a:ext cx="6681788" cy="4392612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Low-level processing –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e.g., threshold, noise removal (smoothing) 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contrast enhancement (</a:t>
            </a:r>
            <a:r>
              <a:rPr lang="en-US" altLang="zh-TW" dirty="0">
                <a:latin typeface="Times New Roman" pitchFamily="18" charset="0"/>
              </a:rPr>
              <a:t>sharpening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Mid-level processing –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e.g., grouping, clustering,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edge detection, image segmentation</a:t>
            </a:r>
            <a:endParaRPr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High-level processing –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e.g., object recognition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scene understanding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726</Words>
  <Application>Microsoft Office PowerPoint</Application>
  <PresentationFormat>寬螢幕</PresentationFormat>
  <Paragraphs>185</Paragraphs>
  <Slides>38</Slides>
  <Notes>14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38</vt:i4>
      </vt:variant>
    </vt:vector>
  </HeadingPairs>
  <TitlesOfParts>
    <vt:vector size="46" baseType="lpstr">
      <vt:lpstr>新細明體</vt:lpstr>
      <vt:lpstr>Arial</vt:lpstr>
      <vt:lpstr>Calibri</vt:lpstr>
      <vt:lpstr>Calibri Light</vt:lpstr>
      <vt:lpstr>Times New Roman</vt:lpstr>
      <vt:lpstr>Office 佈景主題</vt:lpstr>
      <vt:lpstr>PhotoImpact</vt:lpstr>
      <vt:lpstr>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Three levels of image processing:</vt:lpstr>
      <vt:lpstr>1.3.1  Image Acquisition </vt:lpstr>
      <vt:lpstr>PowerPoint 簡報</vt:lpstr>
      <vt:lpstr>1.3.2  Sampling </vt:lpstr>
      <vt:lpstr>  Grayscale resolution (Quantization)</vt:lpstr>
      <vt:lpstr>PowerPoint 簡報</vt:lpstr>
      <vt:lpstr>PowerPoint 簡報</vt:lpstr>
      <vt:lpstr>1.8  Types of Digital Images</vt:lpstr>
      <vt:lpstr>PowerPoint 簡報</vt:lpstr>
      <vt:lpstr>  Multispectral images </vt:lpstr>
      <vt:lpstr>  Radio images  </vt:lpstr>
      <vt:lpstr>  Ultrasound images </vt:lpstr>
      <vt:lpstr>  Ultraviolet images </vt:lpstr>
      <vt:lpstr>PowerPoint 簡報</vt:lpstr>
      <vt:lpstr>PowerPoint 簡報</vt:lpstr>
      <vt:lpstr>  X-ray transmission computerized tomography     (CT) image</vt:lpstr>
      <vt:lpstr>  Range images</vt:lpstr>
      <vt:lpstr>  Moire images </vt:lpstr>
      <vt:lpstr>  Structure light images</vt:lpstr>
      <vt:lpstr>PowerPoint 簡報</vt:lpstr>
      <vt:lpstr>  Biological images</vt:lpstr>
      <vt:lpstr>Examples:   i)   512 by 512 binary image:</vt:lpstr>
      <vt:lpstr>-- Limitations of human visual system</vt:lpstr>
      <vt:lpstr>Overshoot        and  Undershoot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schen</dc:creator>
  <cp:lastModifiedBy>paul</cp:lastModifiedBy>
  <cp:revision>76</cp:revision>
  <dcterms:created xsi:type="dcterms:W3CDTF">2019-01-19T09:39:22Z</dcterms:created>
  <dcterms:modified xsi:type="dcterms:W3CDTF">2021-05-09T10:10:04Z</dcterms:modified>
</cp:coreProperties>
</file>